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93" r:id="rId2"/>
    <p:sldId id="296" r:id="rId3"/>
    <p:sldId id="364" r:id="rId4"/>
    <p:sldId id="365" r:id="rId5"/>
    <p:sldId id="366" r:id="rId6"/>
    <p:sldId id="368" r:id="rId7"/>
    <p:sldId id="367" r:id="rId8"/>
    <p:sldId id="363" r:id="rId9"/>
    <p:sldId id="308" r:id="rId10"/>
    <p:sldId id="298" r:id="rId11"/>
    <p:sldId id="299" r:id="rId12"/>
    <p:sldId id="294" r:id="rId13"/>
    <p:sldId id="361" r:id="rId14"/>
    <p:sldId id="362" r:id="rId15"/>
    <p:sldId id="309" r:id="rId16"/>
    <p:sldId id="301" r:id="rId17"/>
    <p:sldId id="305" r:id="rId18"/>
    <p:sldId id="306" r:id="rId19"/>
    <p:sldId id="307" r:id="rId20"/>
    <p:sldId id="369" r:id="rId21"/>
    <p:sldId id="370" r:id="rId22"/>
    <p:sldId id="371" r:id="rId23"/>
    <p:sldId id="372" r:id="rId24"/>
    <p:sldId id="310" r:id="rId25"/>
    <p:sldId id="311" r:id="rId26"/>
    <p:sldId id="312" r:id="rId27"/>
    <p:sldId id="313"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00" r:id="rId61"/>
    <p:sldId id="295"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3" autoAdjust="0"/>
    <p:restoredTop sz="94641" autoAdjust="0"/>
  </p:normalViewPr>
  <p:slideViewPr>
    <p:cSldViewPr snapToGrid="0" snapToObjects="1">
      <p:cViewPr varScale="1">
        <p:scale>
          <a:sx n="117" d="100"/>
          <a:sy n="117" d="100"/>
        </p:scale>
        <p:origin x="21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D41983-68EA-3144-8284-D03CB6A579FD}" type="datetimeFigureOut">
              <a:rPr lang="en-US" smtClean="0"/>
              <a:t>7/18/19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119520-D82C-434F-97DF-AEA052AF8193}" type="slidenum">
              <a:rPr lang="en-US" smtClean="0"/>
              <a:t>‹#›</a:t>
            </a:fld>
            <a:endParaRPr lang="en-US"/>
          </a:p>
        </p:txBody>
      </p:sp>
    </p:spTree>
    <p:extLst>
      <p:ext uri="{BB962C8B-B14F-4D97-AF65-F5344CB8AC3E}">
        <p14:creationId xmlns:p14="http://schemas.microsoft.com/office/powerpoint/2010/main" val="22199276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F9A069C-C70E-B44D-B599-2401DFE8A463}"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F9A069C-C70E-B44D-B599-2401DFE8A463}"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F9A069C-C70E-B44D-B599-2401DFE8A463}"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F9A069C-C70E-B44D-B599-2401DFE8A463}"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9A069C-C70E-B44D-B599-2401DFE8A463}"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F9A069C-C70E-B44D-B599-2401DFE8A463}"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F9A069C-C70E-B44D-B599-2401DFE8A463}" type="datetimeFigureOut">
              <a:rPr lang="en-US" smtClean="0"/>
              <a:pPr/>
              <a:t>7/18/19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F9A069C-C70E-B44D-B599-2401DFE8A463}" type="datetimeFigureOut">
              <a:rPr lang="en-US" smtClean="0"/>
              <a:pPr/>
              <a:t>7/18/19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A069C-C70E-B44D-B599-2401DFE8A463}" type="datetimeFigureOut">
              <a:rPr lang="en-US" smtClean="0"/>
              <a:pPr/>
              <a:t>7/18/19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F9A069C-C70E-B44D-B599-2401DFE8A463}"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F9A069C-C70E-B44D-B599-2401DFE8A463}"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BCD45-B928-6248-99D6-C6A063E76A9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srcRect/>
          <a:stretch/>
        </p:blipFill>
        <p:spPr>
          <a:xfrm>
            <a:off x="8390667" y="6249202"/>
            <a:ext cx="537471" cy="527518"/>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A069C-C70E-B44D-B599-2401DFE8A463}" type="datetimeFigureOut">
              <a:rPr lang="en-US" smtClean="0"/>
              <a:pPr/>
              <a:t>7/18/19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BCD45-B928-6248-99D6-C6A063E76A9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zoho.com/crm/developer/docs/api/overview.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www.zoho.com/crm/developer/docs/api/overview.html" TargetMode="External"/><Relationship Id="rId3" Type="http://schemas.openxmlformats.org/officeDocument/2006/relationships/hyperlink" Target="https://www.zoho.com/crm/developer/docs/api/register-client.html" TargetMode="External"/><Relationship Id="rId7" Type="http://schemas.openxmlformats.org/officeDocument/2006/relationships/hyperlink" Target="https://www.zoho.com/crm/developer/docs/api/search-records.html" TargetMode="External"/><Relationship Id="rId2" Type="http://schemas.openxmlformats.org/officeDocument/2006/relationships/hyperlink" Target="https://www.zoho.com/crm/developer/docs/api/oauth-overview.html" TargetMode="External"/><Relationship Id="rId1" Type="http://schemas.openxmlformats.org/officeDocument/2006/relationships/slideLayout" Target="../slideLayouts/slideLayout7.xml"/><Relationship Id="rId6" Type="http://schemas.openxmlformats.org/officeDocument/2006/relationships/hyperlink" Target="https://www.zoho.com/crm/developer/docs/api/get-specific-record.html" TargetMode="External"/><Relationship Id="rId5" Type="http://schemas.openxmlformats.org/officeDocument/2006/relationships/hyperlink" Target="https://www.zoho.com/crm/developer/docs/api/update-specific-record.html" TargetMode="External"/><Relationship Id="rId4" Type="http://schemas.openxmlformats.org/officeDocument/2006/relationships/hyperlink" Target="https://www.zoho.com/crm/developer/docs/api/insert-record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1890211"/>
            <a:ext cx="4380049" cy="3354765"/>
          </a:xfrm>
          <a:prstGeom prst="rect">
            <a:avLst/>
          </a:prstGeom>
          <a:noFill/>
        </p:spPr>
        <p:txBody>
          <a:bodyPr wrap="square" rtlCol="0">
            <a:spAutoFit/>
          </a:bodyPr>
          <a:lstStyle/>
          <a:p>
            <a:pPr algn="ctr"/>
            <a:r>
              <a:rPr lang="en-US" sz="2800" b="1" dirty="0">
                <a:solidFill>
                  <a:schemeClr val="tx2">
                    <a:lumMod val="75000"/>
                  </a:schemeClr>
                </a:solidFill>
              </a:rPr>
              <a:t>Trutex CRM/ERP Integration</a:t>
            </a:r>
          </a:p>
          <a:p>
            <a:pPr algn="ctr"/>
            <a:r>
              <a:rPr lang="en-US" sz="2800" b="1" dirty="0">
                <a:solidFill>
                  <a:schemeClr val="tx2">
                    <a:lumMod val="75000"/>
                  </a:schemeClr>
                </a:solidFill>
              </a:rPr>
              <a:t>Project</a:t>
            </a:r>
          </a:p>
          <a:p>
            <a:pPr algn="ctr"/>
            <a:endParaRPr lang="en-US" sz="2800" b="1" dirty="0">
              <a:solidFill>
                <a:schemeClr val="tx2">
                  <a:lumMod val="75000"/>
                </a:schemeClr>
              </a:solidFill>
            </a:endParaRPr>
          </a:p>
          <a:p>
            <a:pPr algn="ctr"/>
            <a:r>
              <a:rPr lang="en-US" sz="2400" b="1" dirty="0">
                <a:solidFill>
                  <a:schemeClr val="tx2">
                    <a:lumMod val="75000"/>
                  </a:schemeClr>
                </a:solidFill>
              </a:rPr>
              <a:t>Priority to ZCRM</a:t>
            </a:r>
          </a:p>
          <a:p>
            <a:pPr algn="ctr"/>
            <a:r>
              <a:rPr lang="en-US" sz="2400" b="1" dirty="0">
                <a:solidFill>
                  <a:schemeClr val="tx2">
                    <a:lumMod val="75000"/>
                  </a:schemeClr>
                </a:solidFill>
              </a:rPr>
              <a:t>Specification and</a:t>
            </a:r>
          </a:p>
          <a:p>
            <a:pPr algn="ctr"/>
            <a:r>
              <a:rPr lang="en-US" sz="2400" b="1" dirty="0">
                <a:solidFill>
                  <a:schemeClr val="tx2">
                    <a:lumMod val="75000"/>
                  </a:schemeClr>
                </a:solidFill>
              </a:rPr>
              <a:t>Supporting Detail</a:t>
            </a:r>
          </a:p>
          <a:p>
            <a:pPr algn="ctr"/>
            <a:endParaRPr lang="en-US" sz="2800" b="1" dirty="0">
              <a:solidFill>
                <a:schemeClr val="tx2">
                  <a:lumMod val="75000"/>
                </a:schemeClr>
              </a:solidFill>
            </a:endParaRPr>
          </a:p>
          <a:p>
            <a:pPr algn="ctr"/>
            <a:r>
              <a:rPr lang="en-US" sz="2400" b="1" dirty="0">
                <a:solidFill>
                  <a:schemeClr val="tx2">
                    <a:lumMod val="75000"/>
                  </a:schemeClr>
                </a:solidFill>
              </a:rPr>
              <a:t>22/7/2019</a:t>
            </a:r>
          </a:p>
        </p:txBody>
      </p:sp>
    </p:spTree>
    <p:extLst>
      <p:ext uri="{BB962C8B-B14F-4D97-AF65-F5344CB8AC3E}">
        <p14:creationId xmlns:p14="http://schemas.microsoft.com/office/powerpoint/2010/main" val="119012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314" y="507727"/>
            <a:ext cx="7685315" cy="523220"/>
          </a:xfrm>
          <a:prstGeom prst="rect">
            <a:avLst/>
          </a:prstGeom>
          <a:noFill/>
        </p:spPr>
        <p:txBody>
          <a:bodyPr wrap="square" rtlCol="0">
            <a:spAutoFit/>
          </a:bodyPr>
          <a:lstStyle/>
          <a:p>
            <a:pPr algn="ctr"/>
            <a:r>
              <a:rPr lang="en-US" sz="2800" b="1" dirty="0">
                <a:solidFill>
                  <a:schemeClr val="tx2">
                    <a:lumMod val="75000"/>
                  </a:schemeClr>
                </a:solidFill>
              </a:rPr>
              <a:t>Additions Required to Priority Data Model</a:t>
            </a:r>
          </a:p>
        </p:txBody>
      </p:sp>
      <p:sp>
        <p:nvSpPr>
          <p:cNvPr id="4" name="TextBox 3">
            <a:extLst>
              <a:ext uri="{FF2B5EF4-FFF2-40B4-BE49-F238E27FC236}">
                <a16:creationId xmlns:a16="http://schemas.microsoft.com/office/drawing/2014/main" id="{3070C2E8-0D5D-C34B-BD45-B90049745150}"/>
              </a:ext>
            </a:extLst>
          </p:cNvPr>
          <p:cNvSpPr txBox="1"/>
          <p:nvPr/>
        </p:nvSpPr>
        <p:spPr>
          <a:xfrm>
            <a:off x="1491343" y="1639839"/>
            <a:ext cx="6379028"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lumMod val="75000"/>
                  </a:schemeClr>
                </a:solidFill>
              </a:rPr>
              <a:t>ZCRM Record ID</a:t>
            </a:r>
          </a:p>
          <a:p>
            <a:pPr marL="742950" lvl="1" indent="-285750">
              <a:buFont typeface="Arial" panose="020B0604020202020204" pitchFamily="34" charset="0"/>
              <a:buChar char="•"/>
            </a:pPr>
            <a:r>
              <a:rPr lang="en-US" sz="1600" dirty="0">
                <a:solidFill>
                  <a:schemeClr val="tx2">
                    <a:lumMod val="75000"/>
                  </a:schemeClr>
                </a:solidFill>
              </a:rPr>
              <a:t>The ID of the ZCRM record created when this Priority Record was initially synced and inserted</a:t>
            </a:r>
          </a:p>
          <a:p>
            <a:pPr marL="285750" indent="-285750">
              <a:buFont typeface="Arial" panose="020B0604020202020204" pitchFamily="34" charset="0"/>
              <a:buChar char="•"/>
            </a:pPr>
            <a:r>
              <a:rPr lang="en-US" sz="1600" b="1" i="1" dirty="0">
                <a:solidFill>
                  <a:schemeClr val="tx2">
                    <a:lumMod val="75000"/>
                  </a:schemeClr>
                </a:solidFill>
              </a:rPr>
              <a:t>ZCRM Transaction Record ID</a:t>
            </a:r>
          </a:p>
          <a:p>
            <a:pPr marL="742950" lvl="1" indent="-285750">
              <a:buFont typeface="Arial" panose="020B0604020202020204" pitchFamily="34" charset="0"/>
              <a:buChar char="•"/>
            </a:pPr>
            <a:r>
              <a:rPr lang="en-US" sz="1600" i="1" dirty="0">
                <a:solidFill>
                  <a:schemeClr val="tx2">
                    <a:lumMod val="75000"/>
                  </a:schemeClr>
                </a:solidFill>
              </a:rPr>
              <a:t>Required as/when the transaction audit trails are required</a:t>
            </a:r>
          </a:p>
          <a:p>
            <a:pPr marL="742950" lvl="1" indent="-285750">
              <a:buFont typeface="Arial" panose="020B0604020202020204" pitchFamily="34" charset="0"/>
              <a:buChar char="•"/>
            </a:pPr>
            <a:r>
              <a:rPr lang="en-US" sz="1600" i="1" dirty="0">
                <a:solidFill>
                  <a:schemeClr val="tx2">
                    <a:lumMod val="75000"/>
                  </a:schemeClr>
                </a:solidFill>
              </a:rPr>
              <a:t>The ID of the ZCRM record created when this Priority Record was initially synced and inserted into the ZCRM transaction table</a:t>
            </a:r>
          </a:p>
          <a:p>
            <a:pPr marL="285750" indent="-285750">
              <a:buFont typeface="Arial" panose="020B0604020202020204" pitchFamily="34" charset="0"/>
              <a:buChar char="•"/>
            </a:pPr>
            <a:endParaRPr lang="en-US" sz="1600" dirty="0">
              <a:solidFill>
                <a:schemeClr val="tx2">
                  <a:lumMod val="75000"/>
                </a:schemeClr>
              </a:solidFill>
            </a:endParaRPr>
          </a:p>
        </p:txBody>
      </p:sp>
    </p:spTree>
    <p:extLst>
      <p:ext uri="{BB962C8B-B14F-4D97-AF65-F5344CB8AC3E}">
        <p14:creationId xmlns:p14="http://schemas.microsoft.com/office/powerpoint/2010/main" val="401793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ZCRM Sales Order Architecture</a:t>
            </a:r>
          </a:p>
        </p:txBody>
      </p:sp>
    </p:spTree>
    <p:extLst>
      <p:ext uri="{BB962C8B-B14F-4D97-AF65-F5344CB8AC3E}">
        <p14:creationId xmlns:p14="http://schemas.microsoft.com/office/powerpoint/2010/main" val="317259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211C6C-26E4-C940-BBEF-C7853A315D94}"/>
              </a:ext>
            </a:extLst>
          </p:cNvPr>
          <p:cNvSpPr/>
          <p:nvPr/>
        </p:nvSpPr>
        <p:spPr>
          <a:xfrm>
            <a:off x="2302329" y="7946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Customers</a:t>
            </a:r>
          </a:p>
        </p:txBody>
      </p:sp>
      <p:sp>
        <p:nvSpPr>
          <p:cNvPr id="4" name="Rectangle 3">
            <a:extLst>
              <a:ext uri="{FF2B5EF4-FFF2-40B4-BE49-F238E27FC236}">
                <a16:creationId xmlns:a16="http://schemas.microsoft.com/office/drawing/2014/main" id="{AB7DF4EA-A7A4-D94A-9483-6CAA4EBD70EE}"/>
              </a:ext>
            </a:extLst>
          </p:cNvPr>
          <p:cNvSpPr/>
          <p:nvPr/>
        </p:nvSpPr>
        <p:spPr>
          <a:xfrm>
            <a:off x="1572991" y="1949269"/>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Contacts</a:t>
            </a:r>
          </a:p>
        </p:txBody>
      </p:sp>
      <p:sp>
        <p:nvSpPr>
          <p:cNvPr id="5" name="Rectangle 4">
            <a:extLst>
              <a:ext uri="{FF2B5EF4-FFF2-40B4-BE49-F238E27FC236}">
                <a16:creationId xmlns:a16="http://schemas.microsoft.com/office/drawing/2014/main" id="{6D156A45-5B79-3546-881D-873BF93A74C7}"/>
              </a:ext>
            </a:extLst>
          </p:cNvPr>
          <p:cNvSpPr/>
          <p:nvPr/>
        </p:nvSpPr>
        <p:spPr>
          <a:xfrm>
            <a:off x="108860" y="1949269"/>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Sites</a:t>
            </a:r>
          </a:p>
        </p:txBody>
      </p:sp>
      <p:sp>
        <p:nvSpPr>
          <p:cNvPr id="6" name="Rectangle 5">
            <a:extLst>
              <a:ext uri="{FF2B5EF4-FFF2-40B4-BE49-F238E27FC236}">
                <a16:creationId xmlns:a16="http://schemas.microsoft.com/office/drawing/2014/main" id="{2EC51CC2-F9C3-8445-BE9D-72AF20A104AE}"/>
              </a:ext>
            </a:extLst>
          </p:cNvPr>
          <p:cNvSpPr/>
          <p:nvPr/>
        </p:nvSpPr>
        <p:spPr>
          <a:xfrm>
            <a:off x="5323114" y="794658"/>
            <a:ext cx="1219200" cy="6858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Customers</a:t>
            </a:r>
          </a:p>
        </p:txBody>
      </p:sp>
      <p:graphicFrame>
        <p:nvGraphicFramePr>
          <p:cNvPr id="11" name="Table 10">
            <a:extLst>
              <a:ext uri="{FF2B5EF4-FFF2-40B4-BE49-F238E27FC236}">
                <a16:creationId xmlns:a16="http://schemas.microsoft.com/office/drawing/2014/main" id="{DDA6FBA1-F3AC-6F4F-98CE-566487679B93}"/>
              </a:ext>
            </a:extLst>
          </p:cNvPr>
          <p:cNvGraphicFramePr>
            <a:graphicFrameLocks noGrp="1"/>
          </p:cNvGraphicFramePr>
          <p:nvPr>
            <p:extLst>
              <p:ext uri="{D42A27DB-BD31-4B8C-83A1-F6EECF244321}">
                <p14:modId xmlns:p14="http://schemas.microsoft.com/office/powerpoint/2010/main" val="4130012157"/>
              </p:ext>
            </p:extLst>
          </p:nvPr>
        </p:nvGraphicFramePr>
        <p:xfrm>
          <a:off x="3768500" y="952138"/>
          <a:ext cx="1165697" cy="370840"/>
        </p:xfrm>
        <a:graphic>
          <a:graphicData uri="http://schemas.openxmlformats.org/drawingml/2006/table">
            <a:tbl>
              <a:tblPr firstRow="1" bandRow="1">
                <a:tableStyleId>{5C22544A-7EE6-4342-B048-85BDC9FD1C3A}</a:tableStyleId>
              </a:tblPr>
              <a:tblGrid>
                <a:gridCol w="1165697">
                  <a:extLst>
                    <a:ext uri="{9D8B030D-6E8A-4147-A177-3AD203B41FA5}">
                      <a16:colId xmlns:a16="http://schemas.microsoft.com/office/drawing/2014/main" val="4009008137"/>
                    </a:ext>
                  </a:extLst>
                </a:gridCol>
              </a:tblGrid>
              <a:tr h="370840">
                <a:tc>
                  <a:txBody>
                    <a:bodyPr/>
                    <a:lstStyle/>
                    <a:p>
                      <a:pPr algn="ctr"/>
                      <a:r>
                        <a:rPr lang="en-US" sz="1200" i="1" dirty="0" err="1"/>
                        <a:t>CustomerLinks</a:t>
                      </a:r>
                      <a:endParaRPr lang="en-US" sz="1200" i="1" dirty="0"/>
                    </a:p>
                  </a:txBody>
                  <a:tcPr>
                    <a:solidFill>
                      <a:schemeClr val="accent1">
                        <a:lumMod val="40000"/>
                        <a:lumOff val="60000"/>
                      </a:schemeClr>
                    </a:solidFill>
                  </a:tcPr>
                </a:tc>
                <a:extLst>
                  <a:ext uri="{0D108BD9-81ED-4DB2-BD59-A6C34878D82A}">
                    <a16:rowId xmlns:a16="http://schemas.microsoft.com/office/drawing/2014/main" val="4216261836"/>
                  </a:ext>
                </a:extLst>
              </a:tr>
            </a:tbl>
          </a:graphicData>
        </a:graphic>
      </p:graphicFrame>
      <p:cxnSp>
        <p:nvCxnSpPr>
          <p:cNvPr id="16" name="Straight Arrow Connector 15">
            <a:extLst>
              <a:ext uri="{FF2B5EF4-FFF2-40B4-BE49-F238E27FC236}">
                <a16:creationId xmlns:a16="http://schemas.microsoft.com/office/drawing/2014/main" id="{571453FC-5795-4B47-A12C-F9A513B243BD}"/>
              </a:ext>
            </a:extLst>
          </p:cNvPr>
          <p:cNvCxnSpPr>
            <a:cxnSpLocks/>
            <a:stCxn id="11" idx="3"/>
            <a:endCxn id="6" idx="1"/>
          </p:cNvCxnSpPr>
          <p:nvPr/>
        </p:nvCxnSpPr>
        <p:spPr>
          <a:xfrm>
            <a:off x="4934197" y="1137558"/>
            <a:ext cx="38891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8620762-87EC-4142-8F5C-8743D4E9C2FD}"/>
              </a:ext>
            </a:extLst>
          </p:cNvPr>
          <p:cNvCxnSpPr>
            <a:stCxn id="3" idx="2"/>
            <a:endCxn id="4" idx="0"/>
          </p:cNvCxnSpPr>
          <p:nvPr/>
        </p:nvCxnSpPr>
        <p:spPr>
          <a:xfrm flipH="1">
            <a:off x="2182591" y="1480458"/>
            <a:ext cx="729338" cy="4688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13DEAE7-B9AC-A64A-9C34-0E4CCB93B6D4}"/>
              </a:ext>
            </a:extLst>
          </p:cNvPr>
          <p:cNvCxnSpPr>
            <a:stCxn id="3" idx="2"/>
            <a:endCxn id="5" idx="0"/>
          </p:cNvCxnSpPr>
          <p:nvPr/>
        </p:nvCxnSpPr>
        <p:spPr>
          <a:xfrm flipH="1">
            <a:off x="718460" y="1480458"/>
            <a:ext cx="2193469" cy="4688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66B6EFD-FF74-E647-83E7-38E8584BF396}"/>
              </a:ext>
            </a:extLst>
          </p:cNvPr>
          <p:cNvCxnSpPr>
            <a:cxnSpLocks/>
            <a:stCxn id="4" idx="1"/>
            <a:endCxn id="5" idx="3"/>
          </p:cNvCxnSpPr>
          <p:nvPr/>
        </p:nvCxnSpPr>
        <p:spPr>
          <a:xfrm flipH="1">
            <a:off x="1328060" y="2292169"/>
            <a:ext cx="24493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2844B91-7CBE-E343-BF0D-03223D68DB5C}"/>
              </a:ext>
            </a:extLst>
          </p:cNvPr>
          <p:cNvCxnSpPr>
            <a:cxnSpLocks/>
            <a:stCxn id="3" idx="3"/>
            <a:endCxn id="11" idx="1"/>
          </p:cNvCxnSpPr>
          <p:nvPr/>
        </p:nvCxnSpPr>
        <p:spPr>
          <a:xfrm>
            <a:off x="3521529" y="1137558"/>
            <a:ext cx="24697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F233A9D-4A3D-8A48-8AA8-51B3A0FE7894}"/>
              </a:ext>
            </a:extLst>
          </p:cNvPr>
          <p:cNvSpPr/>
          <p:nvPr/>
        </p:nvSpPr>
        <p:spPr>
          <a:xfrm>
            <a:off x="2302329" y="3234514"/>
            <a:ext cx="1219200" cy="955762"/>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Trutex Sales Orders</a:t>
            </a:r>
          </a:p>
        </p:txBody>
      </p:sp>
      <p:cxnSp>
        <p:nvCxnSpPr>
          <p:cNvPr id="40" name="Straight Arrow Connector 39">
            <a:extLst>
              <a:ext uri="{FF2B5EF4-FFF2-40B4-BE49-F238E27FC236}">
                <a16:creationId xmlns:a16="http://schemas.microsoft.com/office/drawing/2014/main" id="{3D91F83E-9E70-FB40-A284-DA619928427D}"/>
              </a:ext>
            </a:extLst>
          </p:cNvPr>
          <p:cNvCxnSpPr>
            <a:stCxn id="3" idx="2"/>
            <a:endCxn id="34" idx="0"/>
          </p:cNvCxnSpPr>
          <p:nvPr/>
        </p:nvCxnSpPr>
        <p:spPr>
          <a:xfrm>
            <a:off x="2911929" y="1480458"/>
            <a:ext cx="0" cy="1754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A6E5FA83-A790-E943-9A1F-54899CAEE01C}"/>
              </a:ext>
            </a:extLst>
          </p:cNvPr>
          <p:cNvSpPr/>
          <p:nvPr/>
        </p:nvSpPr>
        <p:spPr>
          <a:xfrm>
            <a:off x="2264229" y="5655129"/>
            <a:ext cx="1295400" cy="996042"/>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Sales Order</a:t>
            </a:r>
          </a:p>
          <a:p>
            <a:pPr algn="ctr"/>
            <a:r>
              <a:rPr lang="en-US" dirty="0"/>
              <a:t>Line</a:t>
            </a:r>
          </a:p>
          <a:p>
            <a:pPr algn="ctr"/>
            <a:r>
              <a:rPr lang="en-US" dirty="0" err="1"/>
              <a:t>Trackings</a:t>
            </a:r>
            <a:endParaRPr lang="en-US" dirty="0"/>
          </a:p>
        </p:txBody>
      </p:sp>
      <p:sp>
        <p:nvSpPr>
          <p:cNvPr id="42" name="Rectangle 41">
            <a:extLst>
              <a:ext uri="{FF2B5EF4-FFF2-40B4-BE49-F238E27FC236}">
                <a16:creationId xmlns:a16="http://schemas.microsoft.com/office/drawing/2014/main" id="{0179121B-66E8-F946-920B-76E59382082B}"/>
              </a:ext>
            </a:extLst>
          </p:cNvPr>
          <p:cNvSpPr/>
          <p:nvPr/>
        </p:nvSpPr>
        <p:spPr>
          <a:xfrm>
            <a:off x="2302329" y="4519758"/>
            <a:ext cx="1219200" cy="857783"/>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Sales</a:t>
            </a:r>
          </a:p>
          <a:p>
            <a:pPr algn="ctr"/>
            <a:r>
              <a:rPr lang="en-US" dirty="0"/>
              <a:t>Order</a:t>
            </a:r>
          </a:p>
          <a:p>
            <a:pPr algn="ctr"/>
            <a:r>
              <a:rPr lang="en-US" dirty="0"/>
              <a:t>Lines</a:t>
            </a:r>
          </a:p>
        </p:txBody>
      </p:sp>
      <p:cxnSp>
        <p:nvCxnSpPr>
          <p:cNvPr id="44" name="Straight Arrow Connector 43">
            <a:extLst>
              <a:ext uri="{FF2B5EF4-FFF2-40B4-BE49-F238E27FC236}">
                <a16:creationId xmlns:a16="http://schemas.microsoft.com/office/drawing/2014/main" id="{980BE8F8-E5DA-A948-9366-06D8F7A2CF00}"/>
              </a:ext>
            </a:extLst>
          </p:cNvPr>
          <p:cNvCxnSpPr>
            <a:stCxn id="4" idx="2"/>
            <a:endCxn id="34" idx="0"/>
          </p:cNvCxnSpPr>
          <p:nvPr/>
        </p:nvCxnSpPr>
        <p:spPr>
          <a:xfrm>
            <a:off x="2182591" y="2635069"/>
            <a:ext cx="729338" cy="599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6060A46-53C8-4A46-8D8E-C2EFD4B79073}"/>
              </a:ext>
            </a:extLst>
          </p:cNvPr>
          <p:cNvCxnSpPr>
            <a:stCxn id="5" idx="2"/>
            <a:endCxn id="34" idx="1"/>
          </p:cNvCxnSpPr>
          <p:nvPr/>
        </p:nvCxnSpPr>
        <p:spPr>
          <a:xfrm>
            <a:off x="718460" y="2635069"/>
            <a:ext cx="1583869" cy="107732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CBE302D-7ABD-0542-940A-19805A3EEBEE}"/>
              </a:ext>
            </a:extLst>
          </p:cNvPr>
          <p:cNvCxnSpPr>
            <a:stCxn id="34" idx="2"/>
            <a:endCxn id="42" idx="0"/>
          </p:cNvCxnSpPr>
          <p:nvPr/>
        </p:nvCxnSpPr>
        <p:spPr>
          <a:xfrm>
            <a:off x="2911929" y="4190276"/>
            <a:ext cx="0" cy="3294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145BB3E-5BBD-C54A-BA06-F44E62E136E8}"/>
              </a:ext>
            </a:extLst>
          </p:cNvPr>
          <p:cNvCxnSpPr>
            <a:stCxn id="42" idx="2"/>
            <a:endCxn id="41" idx="0"/>
          </p:cNvCxnSpPr>
          <p:nvPr/>
        </p:nvCxnSpPr>
        <p:spPr>
          <a:xfrm>
            <a:off x="2911929" y="5377541"/>
            <a:ext cx="0" cy="2775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3A8A495D-E334-F145-9488-F21CAE9C5F93}"/>
              </a:ext>
            </a:extLst>
          </p:cNvPr>
          <p:cNvSpPr/>
          <p:nvPr/>
        </p:nvSpPr>
        <p:spPr>
          <a:xfrm>
            <a:off x="7734300" y="3659781"/>
            <a:ext cx="1219200" cy="685800"/>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t>From Priority</a:t>
            </a:r>
          </a:p>
        </p:txBody>
      </p:sp>
      <p:sp>
        <p:nvSpPr>
          <p:cNvPr id="52" name="Rectangle 51">
            <a:extLst>
              <a:ext uri="{FF2B5EF4-FFF2-40B4-BE49-F238E27FC236}">
                <a16:creationId xmlns:a16="http://schemas.microsoft.com/office/drawing/2014/main" id="{22DEE3C1-345E-B84D-847A-4189DECA9C1F}"/>
              </a:ext>
            </a:extLst>
          </p:cNvPr>
          <p:cNvSpPr/>
          <p:nvPr/>
        </p:nvSpPr>
        <p:spPr>
          <a:xfrm>
            <a:off x="7734300" y="4431573"/>
            <a:ext cx="1219200" cy="771792"/>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t>From Priority</a:t>
            </a:r>
          </a:p>
          <a:p>
            <a:pPr algn="ctr"/>
            <a:r>
              <a:rPr lang="en-US" sz="1400" i="1" dirty="0"/>
              <a:t>&amp; ZCRM Linked</a:t>
            </a:r>
          </a:p>
        </p:txBody>
      </p:sp>
      <p:sp>
        <p:nvSpPr>
          <p:cNvPr id="53" name="Rectangle 52">
            <a:extLst>
              <a:ext uri="{FF2B5EF4-FFF2-40B4-BE49-F238E27FC236}">
                <a16:creationId xmlns:a16="http://schemas.microsoft.com/office/drawing/2014/main" id="{5773F6EB-0681-7744-8D89-FE3593C6B4A0}"/>
              </a:ext>
            </a:extLst>
          </p:cNvPr>
          <p:cNvSpPr/>
          <p:nvPr/>
        </p:nvSpPr>
        <p:spPr>
          <a:xfrm>
            <a:off x="7734300" y="5342159"/>
            <a:ext cx="1219200" cy="6858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a:t>ZCRM</a:t>
            </a:r>
            <a:endParaRPr lang="en-US" sz="1400" i="1" dirty="0"/>
          </a:p>
        </p:txBody>
      </p:sp>
      <p:sp>
        <p:nvSpPr>
          <p:cNvPr id="54" name="TextBox 53">
            <a:extLst>
              <a:ext uri="{FF2B5EF4-FFF2-40B4-BE49-F238E27FC236}">
                <a16:creationId xmlns:a16="http://schemas.microsoft.com/office/drawing/2014/main" id="{BE8CD969-C8FF-B040-BC09-2C1E6564199C}"/>
              </a:ext>
            </a:extLst>
          </p:cNvPr>
          <p:cNvSpPr txBox="1"/>
          <p:nvPr/>
        </p:nvSpPr>
        <p:spPr>
          <a:xfrm>
            <a:off x="7924800" y="3288944"/>
            <a:ext cx="838200" cy="369332"/>
          </a:xfrm>
          <a:prstGeom prst="rect">
            <a:avLst/>
          </a:prstGeom>
          <a:noFill/>
        </p:spPr>
        <p:txBody>
          <a:bodyPr wrap="square" rtlCol="0">
            <a:spAutoFit/>
          </a:bodyPr>
          <a:lstStyle/>
          <a:p>
            <a:pPr algn="ctr"/>
            <a:r>
              <a:rPr lang="en-US" dirty="0"/>
              <a:t>Key</a:t>
            </a:r>
          </a:p>
        </p:txBody>
      </p:sp>
      <p:sp>
        <p:nvSpPr>
          <p:cNvPr id="55" name="Rectangle 54">
            <a:extLst>
              <a:ext uri="{FF2B5EF4-FFF2-40B4-BE49-F238E27FC236}">
                <a16:creationId xmlns:a16="http://schemas.microsoft.com/office/drawing/2014/main" id="{C3485D0E-4A82-CB40-AA78-0EB508EAFB3A}"/>
              </a:ext>
            </a:extLst>
          </p:cNvPr>
          <p:cNvSpPr/>
          <p:nvPr/>
        </p:nvSpPr>
        <p:spPr>
          <a:xfrm>
            <a:off x="5540831" y="4579081"/>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 Catalogue</a:t>
            </a:r>
          </a:p>
        </p:txBody>
      </p:sp>
      <p:sp>
        <p:nvSpPr>
          <p:cNvPr id="56" name="Rectangle 55">
            <a:extLst>
              <a:ext uri="{FF2B5EF4-FFF2-40B4-BE49-F238E27FC236}">
                <a16:creationId xmlns:a16="http://schemas.microsoft.com/office/drawing/2014/main" id="{58F738D6-BBCF-A846-AD18-480945C74E18}"/>
              </a:ext>
            </a:extLst>
          </p:cNvPr>
          <p:cNvSpPr/>
          <p:nvPr/>
        </p:nvSpPr>
        <p:spPr>
          <a:xfrm>
            <a:off x="5540831" y="3207479"/>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 Prices</a:t>
            </a:r>
          </a:p>
        </p:txBody>
      </p:sp>
      <p:cxnSp>
        <p:nvCxnSpPr>
          <p:cNvPr id="58" name="Straight Arrow Connector 57">
            <a:extLst>
              <a:ext uri="{FF2B5EF4-FFF2-40B4-BE49-F238E27FC236}">
                <a16:creationId xmlns:a16="http://schemas.microsoft.com/office/drawing/2014/main" id="{EB3A7E93-4FC4-A44B-85AE-C672C451EA0C}"/>
              </a:ext>
            </a:extLst>
          </p:cNvPr>
          <p:cNvCxnSpPr>
            <a:cxnSpLocks/>
            <a:endCxn id="55" idx="1"/>
          </p:cNvCxnSpPr>
          <p:nvPr/>
        </p:nvCxnSpPr>
        <p:spPr>
          <a:xfrm flipV="1">
            <a:off x="3521529" y="4921981"/>
            <a:ext cx="2019302" cy="2667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3C7BEDB0-2E13-E742-A4A4-68586776EC9A}"/>
              </a:ext>
            </a:extLst>
          </p:cNvPr>
          <p:cNvSpPr/>
          <p:nvPr/>
        </p:nvSpPr>
        <p:spPr>
          <a:xfrm>
            <a:off x="5540831" y="1987735"/>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(Customer)</a:t>
            </a:r>
          </a:p>
          <a:p>
            <a:pPr algn="ctr"/>
            <a:r>
              <a:rPr lang="en-US" sz="1600" dirty="0"/>
              <a:t>Price Lists</a:t>
            </a:r>
          </a:p>
        </p:txBody>
      </p:sp>
      <p:cxnSp>
        <p:nvCxnSpPr>
          <p:cNvPr id="61" name="Straight Arrow Connector 60">
            <a:extLst>
              <a:ext uri="{FF2B5EF4-FFF2-40B4-BE49-F238E27FC236}">
                <a16:creationId xmlns:a16="http://schemas.microsoft.com/office/drawing/2014/main" id="{0922335C-E61E-6A46-AC1F-2A41814759AC}"/>
              </a:ext>
            </a:extLst>
          </p:cNvPr>
          <p:cNvCxnSpPr>
            <a:cxnSpLocks/>
            <a:stCxn id="3" idx="2"/>
            <a:endCxn id="75" idx="1"/>
          </p:cNvCxnSpPr>
          <p:nvPr/>
        </p:nvCxnSpPr>
        <p:spPr>
          <a:xfrm>
            <a:off x="2911929" y="1480458"/>
            <a:ext cx="889912" cy="534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5F55E14-76C3-C34B-A9EC-CFE04E19F65D}"/>
              </a:ext>
            </a:extLst>
          </p:cNvPr>
          <p:cNvCxnSpPr>
            <a:cxnSpLocks/>
            <a:stCxn id="59" idx="2"/>
            <a:endCxn id="56" idx="0"/>
          </p:cNvCxnSpPr>
          <p:nvPr/>
        </p:nvCxnSpPr>
        <p:spPr>
          <a:xfrm>
            <a:off x="6150431" y="2673535"/>
            <a:ext cx="0" cy="5339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A2B7F47-BE6F-F342-8636-311986B6C385}"/>
              </a:ext>
            </a:extLst>
          </p:cNvPr>
          <p:cNvCxnSpPr>
            <a:cxnSpLocks/>
            <a:stCxn id="55" idx="0"/>
            <a:endCxn id="56" idx="2"/>
          </p:cNvCxnSpPr>
          <p:nvPr/>
        </p:nvCxnSpPr>
        <p:spPr>
          <a:xfrm flipV="1">
            <a:off x="6150431" y="3893279"/>
            <a:ext cx="0" cy="68580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1CFBDA72-37BD-8F48-ADA2-C4B93D615B02}"/>
              </a:ext>
            </a:extLst>
          </p:cNvPr>
          <p:cNvSpPr/>
          <p:nvPr/>
        </p:nvSpPr>
        <p:spPr>
          <a:xfrm>
            <a:off x="3801841" y="1671686"/>
            <a:ext cx="1219200" cy="6858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solidFill>
                  <a:schemeClr val="bg1"/>
                </a:solidFill>
              </a:rPr>
              <a:t>Customers_X_Price_Lists</a:t>
            </a:r>
            <a:endParaRPr lang="en-US" sz="1400" i="1" dirty="0">
              <a:solidFill>
                <a:schemeClr val="bg1"/>
              </a:solidFill>
            </a:endParaRPr>
          </a:p>
        </p:txBody>
      </p:sp>
      <p:cxnSp>
        <p:nvCxnSpPr>
          <p:cNvPr id="77" name="Straight Arrow Connector 76">
            <a:extLst>
              <a:ext uri="{FF2B5EF4-FFF2-40B4-BE49-F238E27FC236}">
                <a16:creationId xmlns:a16="http://schemas.microsoft.com/office/drawing/2014/main" id="{AA2C36E4-7572-CB41-9D79-467FF77575AF}"/>
              </a:ext>
            </a:extLst>
          </p:cNvPr>
          <p:cNvCxnSpPr>
            <a:cxnSpLocks/>
            <a:endCxn id="59" idx="1"/>
          </p:cNvCxnSpPr>
          <p:nvPr/>
        </p:nvCxnSpPr>
        <p:spPr>
          <a:xfrm>
            <a:off x="5023760" y="2025105"/>
            <a:ext cx="517071" cy="3055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139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ZCRM Task and Service Call Architecture</a:t>
            </a:r>
          </a:p>
        </p:txBody>
      </p:sp>
    </p:spTree>
    <p:extLst>
      <p:ext uri="{BB962C8B-B14F-4D97-AF65-F5344CB8AC3E}">
        <p14:creationId xmlns:p14="http://schemas.microsoft.com/office/powerpoint/2010/main" val="384753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46766E-633F-FC4C-BB79-21367CF4E90E}"/>
              </a:ext>
            </a:extLst>
          </p:cNvPr>
          <p:cNvSpPr/>
          <p:nvPr/>
        </p:nvSpPr>
        <p:spPr>
          <a:xfrm>
            <a:off x="3096987" y="7946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Customers</a:t>
            </a:r>
          </a:p>
        </p:txBody>
      </p:sp>
      <p:sp>
        <p:nvSpPr>
          <p:cNvPr id="4" name="Rectangle 3">
            <a:extLst>
              <a:ext uri="{FF2B5EF4-FFF2-40B4-BE49-F238E27FC236}">
                <a16:creationId xmlns:a16="http://schemas.microsoft.com/office/drawing/2014/main" id="{3E09E725-A6A0-F541-8404-8C6EA1138B5B}"/>
              </a:ext>
            </a:extLst>
          </p:cNvPr>
          <p:cNvSpPr/>
          <p:nvPr/>
        </p:nvSpPr>
        <p:spPr>
          <a:xfrm>
            <a:off x="3096987" y="2002972"/>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Contacts</a:t>
            </a:r>
          </a:p>
        </p:txBody>
      </p:sp>
      <p:sp>
        <p:nvSpPr>
          <p:cNvPr id="5" name="Rectangle 4">
            <a:extLst>
              <a:ext uri="{FF2B5EF4-FFF2-40B4-BE49-F238E27FC236}">
                <a16:creationId xmlns:a16="http://schemas.microsoft.com/office/drawing/2014/main" id="{557D57B3-E091-E044-9A62-B904933BC2FD}"/>
              </a:ext>
            </a:extLst>
          </p:cNvPr>
          <p:cNvSpPr/>
          <p:nvPr/>
        </p:nvSpPr>
        <p:spPr>
          <a:xfrm>
            <a:off x="5023759" y="14804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Tasks</a:t>
            </a:r>
          </a:p>
        </p:txBody>
      </p:sp>
      <p:cxnSp>
        <p:nvCxnSpPr>
          <p:cNvPr id="7" name="Straight Arrow Connector 6">
            <a:extLst>
              <a:ext uri="{FF2B5EF4-FFF2-40B4-BE49-F238E27FC236}">
                <a16:creationId xmlns:a16="http://schemas.microsoft.com/office/drawing/2014/main" id="{B86B304D-0303-8341-9EC6-BE5927B5A3F3}"/>
              </a:ext>
            </a:extLst>
          </p:cNvPr>
          <p:cNvCxnSpPr>
            <a:stCxn id="3" idx="3"/>
            <a:endCxn id="5" idx="1"/>
          </p:cNvCxnSpPr>
          <p:nvPr/>
        </p:nvCxnSpPr>
        <p:spPr>
          <a:xfrm>
            <a:off x="4316187" y="1137558"/>
            <a:ext cx="707572" cy="685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034A12-02A8-574E-B877-8E7DD4E058CD}"/>
              </a:ext>
            </a:extLst>
          </p:cNvPr>
          <p:cNvCxnSpPr>
            <a:stCxn id="4" idx="3"/>
            <a:endCxn id="5" idx="1"/>
          </p:cNvCxnSpPr>
          <p:nvPr/>
        </p:nvCxnSpPr>
        <p:spPr>
          <a:xfrm flipV="1">
            <a:off x="4316187" y="1823358"/>
            <a:ext cx="707572"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46FB8970-F87F-3640-87A8-95276283863F}"/>
              </a:ext>
            </a:extLst>
          </p:cNvPr>
          <p:cNvSpPr/>
          <p:nvPr/>
        </p:nvSpPr>
        <p:spPr>
          <a:xfrm>
            <a:off x="3096987" y="33963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Customers</a:t>
            </a:r>
          </a:p>
        </p:txBody>
      </p:sp>
      <p:sp>
        <p:nvSpPr>
          <p:cNvPr id="11" name="Rectangle 10">
            <a:extLst>
              <a:ext uri="{FF2B5EF4-FFF2-40B4-BE49-F238E27FC236}">
                <a16:creationId xmlns:a16="http://schemas.microsoft.com/office/drawing/2014/main" id="{7316B3C0-20C7-1E46-8896-F0CFB22F04CE}"/>
              </a:ext>
            </a:extLst>
          </p:cNvPr>
          <p:cNvSpPr/>
          <p:nvPr/>
        </p:nvSpPr>
        <p:spPr>
          <a:xfrm>
            <a:off x="3096987" y="46046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Sites</a:t>
            </a:r>
          </a:p>
        </p:txBody>
      </p:sp>
      <p:sp>
        <p:nvSpPr>
          <p:cNvPr id="12" name="Rectangle 11">
            <a:extLst>
              <a:ext uri="{FF2B5EF4-FFF2-40B4-BE49-F238E27FC236}">
                <a16:creationId xmlns:a16="http://schemas.microsoft.com/office/drawing/2014/main" id="{3CDC4FB5-DA95-6341-8459-2A6DB7EAED51}"/>
              </a:ext>
            </a:extLst>
          </p:cNvPr>
          <p:cNvSpPr/>
          <p:nvPr/>
        </p:nvSpPr>
        <p:spPr>
          <a:xfrm>
            <a:off x="5037367" y="40821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a:p>
            <a:pPr algn="ctr"/>
            <a:r>
              <a:rPr lang="en-US" dirty="0"/>
              <a:t>Calls</a:t>
            </a:r>
          </a:p>
        </p:txBody>
      </p:sp>
      <p:cxnSp>
        <p:nvCxnSpPr>
          <p:cNvPr id="13" name="Straight Arrow Connector 12">
            <a:extLst>
              <a:ext uri="{FF2B5EF4-FFF2-40B4-BE49-F238E27FC236}">
                <a16:creationId xmlns:a16="http://schemas.microsoft.com/office/drawing/2014/main" id="{5DD4A22F-E39E-A14B-B93B-E4B136CCF66F}"/>
              </a:ext>
            </a:extLst>
          </p:cNvPr>
          <p:cNvCxnSpPr>
            <a:stCxn id="10" idx="3"/>
            <a:endCxn id="12" idx="1"/>
          </p:cNvCxnSpPr>
          <p:nvPr/>
        </p:nvCxnSpPr>
        <p:spPr>
          <a:xfrm>
            <a:off x="4316187" y="3739244"/>
            <a:ext cx="721180" cy="685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91C3160-08A3-0941-9027-2F792A7782EF}"/>
              </a:ext>
            </a:extLst>
          </p:cNvPr>
          <p:cNvCxnSpPr>
            <a:stCxn id="11" idx="3"/>
            <a:endCxn id="12" idx="1"/>
          </p:cNvCxnSpPr>
          <p:nvPr/>
        </p:nvCxnSpPr>
        <p:spPr>
          <a:xfrm flipV="1">
            <a:off x="4316187" y="4425044"/>
            <a:ext cx="721180"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B55FA5C0-C134-1149-B292-2CDF46F68252}"/>
              </a:ext>
            </a:extLst>
          </p:cNvPr>
          <p:cNvSpPr/>
          <p:nvPr/>
        </p:nvSpPr>
        <p:spPr>
          <a:xfrm>
            <a:off x="5037367" y="5290458"/>
            <a:ext cx="1219200" cy="947056"/>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a:p>
            <a:pPr algn="ctr"/>
            <a:r>
              <a:rPr lang="en-US" dirty="0"/>
              <a:t>Report</a:t>
            </a:r>
          </a:p>
          <a:p>
            <a:pPr algn="ctr"/>
            <a:r>
              <a:rPr lang="en-US" dirty="0"/>
              <a:t>Parts</a:t>
            </a:r>
          </a:p>
        </p:txBody>
      </p:sp>
      <p:cxnSp>
        <p:nvCxnSpPr>
          <p:cNvPr id="17" name="Straight Arrow Connector 16">
            <a:extLst>
              <a:ext uri="{FF2B5EF4-FFF2-40B4-BE49-F238E27FC236}">
                <a16:creationId xmlns:a16="http://schemas.microsoft.com/office/drawing/2014/main" id="{6DF1730A-7789-EC48-8200-3AFEBDA8773C}"/>
              </a:ext>
            </a:extLst>
          </p:cNvPr>
          <p:cNvCxnSpPr/>
          <p:nvPr/>
        </p:nvCxnSpPr>
        <p:spPr>
          <a:xfrm>
            <a:off x="5646967" y="4767944"/>
            <a:ext cx="0"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5273215-A59F-744F-8303-5649EFF066C8}"/>
              </a:ext>
            </a:extLst>
          </p:cNvPr>
          <p:cNvSpPr/>
          <p:nvPr/>
        </p:nvSpPr>
        <p:spPr>
          <a:xfrm>
            <a:off x="6791329" y="5421086"/>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 Catalogue</a:t>
            </a:r>
          </a:p>
        </p:txBody>
      </p:sp>
      <p:cxnSp>
        <p:nvCxnSpPr>
          <p:cNvPr id="20" name="Straight Arrow Connector 19">
            <a:extLst>
              <a:ext uri="{FF2B5EF4-FFF2-40B4-BE49-F238E27FC236}">
                <a16:creationId xmlns:a16="http://schemas.microsoft.com/office/drawing/2014/main" id="{1DF1C199-F009-6B40-AB10-550D848BF76E}"/>
              </a:ext>
            </a:extLst>
          </p:cNvPr>
          <p:cNvCxnSpPr>
            <a:stCxn id="15" idx="3"/>
            <a:endCxn id="18" idx="1"/>
          </p:cNvCxnSpPr>
          <p:nvPr/>
        </p:nvCxnSpPr>
        <p:spPr>
          <a:xfrm>
            <a:off x="6256567" y="5763986"/>
            <a:ext cx="53476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B7DE681-419E-8443-BBCB-B562AB8B704C}"/>
              </a:ext>
            </a:extLst>
          </p:cNvPr>
          <p:cNvSpPr/>
          <p:nvPr/>
        </p:nvSpPr>
        <p:spPr>
          <a:xfrm>
            <a:off x="6791329" y="40821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t>Line Items</a:t>
            </a:r>
          </a:p>
          <a:p>
            <a:pPr algn="ctr"/>
            <a:r>
              <a:rPr lang="en-US" sz="1400" i="1" dirty="0"/>
              <a:t>(ZCRM Notes)</a:t>
            </a:r>
          </a:p>
        </p:txBody>
      </p:sp>
      <p:cxnSp>
        <p:nvCxnSpPr>
          <p:cNvPr id="23" name="Straight Arrow Connector 22">
            <a:extLst>
              <a:ext uri="{FF2B5EF4-FFF2-40B4-BE49-F238E27FC236}">
                <a16:creationId xmlns:a16="http://schemas.microsoft.com/office/drawing/2014/main" id="{CE4B0256-2A56-294F-A1AD-9299A3976A82}"/>
              </a:ext>
            </a:extLst>
          </p:cNvPr>
          <p:cNvCxnSpPr>
            <a:stCxn id="12" idx="3"/>
            <a:endCxn id="21" idx="1"/>
          </p:cNvCxnSpPr>
          <p:nvPr/>
        </p:nvCxnSpPr>
        <p:spPr>
          <a:xfrm>
            <a:off x="6256567" y="4425044"/>
            <a:ext cx="53476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337C235-D971-7A4F-A8BE-8FA9EFCA3101}"/>
              </a:ext>
            </a:extLst>
          </p:cNvPr>
          <p:cNvSpPr/>
          <p:nvPr/>
        </p:nvSpPr>
        <p:spPr>
          <a:xfrm>
            <a:off x="7184571" y="1480458"/>
            <a:ext cx="1462774"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Linked ZCRM Module</a:t>
            </a:r>
          </a:p>
        </p:txBody>
      </p:sp>
      <p:cxnSp>
        <p:nvCxnSpPr>
          <p:cNvPr id="22" name="Straight Arrow Connector 21">
            <a:extLst>
              <a:ext uri="{FF2B5EF4-FFF2-40B4-BE49-F238E27FC236}">
                <a16:creationId xmlns:a16="http://schemas.microsoft.com/office/drawing/2014/main" id="{3B59DFEE-7321-5A4E-96A2-6AC4598EEBDB}"/>
              </a:ext>
            </a:extLst>
          </p:cNvPr>
          <p:cNvCxnSpPr>
            <a:cxnSpLocks/>
            <a:stCxn id="5" idx="3"/>
            <a:endCxn id="19" idx="1"/>
          </p:cNvCxnSpPr>
          <p:nvPr/>
        </p:nvCxnSpPr>
        <p:spPr>
          <a:xfrm>
            <a:off x="6242959" y="1823358"/>
            <a:ext cx="94161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957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96833"/>
            <a:ext cx="4380049" cy="523220"/>
          </a:xfrm>
          <a:prstGeom prst="rect">
            <a:avLst/>
          </a:prstGeom>
          <a:noFill/>
        </p:spPr>
        <p:txBody>
          <a:bodyPr wrap="square" rtlCol="0">
            <a:spAutoFit/>
          </a:bodyPr>
          <a:lstStyle/>
          <a:p>
            <a:pPr algn="ctr"/>
            <a:r>
              <a:rPr lang="en-US" sz="2800" b="1" dirty="0">
                <a:solidFill>
                  <a:schemeClr val="tx2">
                    <a:lumMod val="75000"/>
                  </a:schemeClr>
                </a:solidFill>
              </a:rPr>
              <a:t>Module Creation Order</a:t>
            </a:r>
          </a:p>
        </p:txBody>
      </p:sp>
      <p:graphicFrame>
        <p:nvGraphicFramePr>
          <p:cNvPr id="3" name="Table 2">
            <a:extLst>
              <a:ext uri="{FF2B5EF4-FFF2-40B4-BE49-F238E27FC236}">
                <a16:creationId xmlns:a16="http://schemas.microsoft.com/office/drawing/2014/main" id="{5506B235-E077-E946-AE69-B0C2F0C5A3AD}"/>
              </a:ext>
            </a:extLst>
          </p:cNvPr>
          <p:cNvGraphicFramePr>
            <a:graphicFrameLocks noGrp="1"/>
          </p:cNvGraphicFramePr>
          <p:nvPr>
            <p:extLst>
              <p:ext uri="{D42A27DB-BD31-4B8C-83A1-F6EECF244321}">
                <p14:modId xmlns:p14="http://schemas.microsoft.com/office/powerpoint/2010/main" val="3024683581"/>
              </p:ext>
            </p:extLst>
          </p:nvPr>
        </p:nvGraphicFramePr>
        <p:xfrm>
          <a:off x="203472" y="1288645"/>
          <a:ext cx="8799013" cy="5486400"/>
        </p:xfrm>
        <a:graphic>
          <a:graphicData uri="http://schemas.openxmlformats.org/drawingml/2006/table">
            <a:tbl>
              <a:tblPr firstRow="1" bandRow="1">
                <a:tableStyleId>{5C22544A-7EE6-4342-B048-85BDC9FD1C3A}</a:tableStyleId>
              </a:tblPr>
              <a:tblGrid>
                <a:gridCol w="4553585">
                  <a:extLst>
                    <a:ext uri="{9D8B030D-6E8A-4147-A177-3AD203B41FA5}">
                      <a16:colId xmlns:a16="http://schemas.microsoft.com/office/drawing/2014/main" val="352701715"/>
                    </a:ext>
                  </a:extLst>
                </a:gridCol>
                <a:gridCol w="2636734">
                  <a:extLst>
                    <a:ext uri="{9D8B030D-6E8A-4147-A177-3AD203B41FA5}">
                      <a16:colId xmlns:a16="http://schemas.microsoft.com/office/drawing/2014/main" val="1218554809"/>
                    </a:ext>
                  </a:extLst>
                </a:gridCol>
                <a:gridCol w="1608694">
                  <a:extLst>
                    <a:ext uri="{9D8B030D-6E8A-4147-A177-3AD203B41FA5}">
                      <a16:colId xmlns:a16="http://schemas.microsoft.com/office/drawing/2014/main" val="4196689939"/>
                    </a:ext>
                  </a:extLst>
                </a:gridCol>
              </a:tblGrid>
              <a:tr h="318153">
                <a:tc>
                  <a:txBody>
                    <a:bodyPr/>
                    <a:lstStyle/>
                    <a:p>
                      <a:r>
                        <a:rPr lang="en-US" dirty="0"/>
                        <a:t>Module</a:t>
                      </a:r>
                    </a:p>
                  </a:txBody>
                  <a:tcPr/>
                </a:tc>
                <a:tc>
                  <a:txBody>
                    <a:bodyPr/>
                    <a:lstStyle/>
                    <a:p>
                      <a:pPr algn="ctr"/>
                      <a:r>
                        <a:rPr lang="en-US" dirty="0"/>
                        <a:t>Internal Record Links</a:t>
                      </a:r>
                    </a:p>
                  </a:txBody>
                  <a:tcPr/>
                </a:tc>
                <a:tc>
                  <a:txBody>
                    <a:bodyPr/>
                    <a:lstStyle/>
                    <a:p>
                      <a:pPr algn="ctr"/>
                      <a:r>
                        <a:rPr lang="en-US" dirty="0"/>
                        <a:t>Transactions</a:t>
                      </a:r>
                    </a:p>
                  </a:txBody>
                  <a:tcPr/>
                </a:tc>
                <a:extLst>
                  <a:ext uri="{0D108BD9-81ED-4DB2-BD59-A6C34878D82A}">
                    <a16:rowId xmlns:a16="http://schemas.microsoft.com/office/drawing/2014/main" val="603404344"/>
                  </a:ext>
                </a:extLst>
              </a:tr>
              <a:tr h="126779">
                <a:tc>
                  <a:txBody>
                    <a:bodyPr/>
                    <a:lstStyle/>
                    <a:p>
                      <a:pPr marL="0" indent="0">
                        <a:buFont typeface="+mj-lt"/>
                        <a:buNone/>
                      </a:pPr>
                      <a:r>
                        <a:rPr lang="en-US" sz="1600" dirty="0">
                          <a:solidFill>
                            <a:schemeClr val="tx2">
                              <a:lumMod val="75000"/>
                            </a:schemeClr>
                          </a:solidFill>
                        </a:rPr>
                        <a:t>Customers</a:t>
                      </a:r>
                    </a:p>
                  </a:txBody>
                  <a:tcPr/>
                </a:tc>
                <a:tc>
                  <a:txBody>
                    <a:bodyPr/>
                    <a:lstStyle/>
                    <a:p>
                      <a:pPr algn="ctr"/>
                      <a:r>
                        <a:rPr lang="en-US" dirty="0"/>
                        <a:t>Y</a:t>
                      </a:r>
                    </a:p>
                  </a:txBody>
                  <a:tcPr/>
                </a:tc>
                <a:tc>
                  <a:txBody>
                    <a:bodyPr/>
                    <a:lstStyle/>
                    <a:p>
                      <a:pPr algn="ctr"/>
                      <a:r>
                        <a:rPr lang="en-US" dirty="0"/>
                        <a:t>N</a:t>
                      </a:r>
                    </a:p>
                  </a:txBody>
                  <a:tcPr/>
                </a:tc>
                <a:extLst>
                  <a:ext uri="{0D108BD9-81ED-4DB2-BD59-A6C34878D82A}">
                    <a16:rowId xmlns:a16="http://schemas.microsoft.com/office/drawing/2014/main" val="3283107183"/>
                  </a:ext>
                </a:extLst>
              </a:tr>
              <a:tr h="0">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Customer Sites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4212952635"/>
                  </a:ext>
                </a:extLst>
              </a:tr>
              <a:tr h="318153">
                <a:tc>
                  <a:txBody>
                    <a:bodyPr/>
                    <a:lstStyle/>
                    <a:p>
                      <a:pPr marL="0" indent="0">
                        <a:buFont typeface="+mj-lt"/>
                        <a:buNone/>
                      </a:pPr>
                      <a:r>
                        <a:rPr lang="en-US" sz="1600" dirty="0">
                          <a:solidFill>
                            <a:schemeClr val="tx2">
                              <a:lumMod val="75000"/>
                            </a:schemeClr>
                          </a:solidFill>
                        </a:rPr>
                        <a:t>Customer Contacts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1822736593"/>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Customer to Customer Link</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1515299213"/>
                  </a:ext>
                </a:extLst>
              </a:tr>
              <a:tr h="318153">
                <a:tc>
                  <a:txBody>
                    <a:bodyPr/>
                    <a:lstStyle/>
                    <a:p>
                      <a:pPr marL="0" indent="0">
                        <a:buFont typeface="+mj-lt"/>
                        <a:buNone/>
                      </a:pPr>
                      <a:r>
                        <a:rPr lang="en-US" sz="1600" dirty="0">
                          <a:solidFill>
                            <a:schemeClr val="tx2">
                              <a:lumMod val="75000"/>
                            </a:schemeClr>
                          </a:solidFill>
                        </a:rPr>
                        <a:t>Part Catalogue (Parts)</a:t>
                      </a:r>
                    </a:p>
                  </a:txBody>
                  <a:tcPr/>
                </a:tc>
                <a:tc>
                  <a:txBody>
                    <a:bodyPr/>
                    <a:lstStyle/>
                    <a:p>
                      <a:pPr algn="ctr"/>
                      <a:r>
                        <a:rPr lang="en-US" dirty="0"/>
                        <a:t>Y</a:t>
                      </a:r>
                    </a:p>
                  </a:txBody>
                  <a:tcPr/>
                </a:tc>
                <a:tc>
                  <a:txBody>
                    <a:bodyPr/>
                    <a:lstStyle/>
                    <a:p>
                      <a:pPr algn="ctr"/>
                      <a:r>
                        <a:rPr lang="en-US" dirty="0"/>
                        <a:t>?</a:t>
                      </a:r>
                    </a:p>
                  </a:txBody>
                  <a:tcPr/>
                </a:tc>
                <a:extLst>
                  <a:ext uri="{0D108BD9-81ED-4DB2-BD59-A6C34878D82A}">
                    <a16:rowId xmlns:a16="http://schemas.microsoft.com/office/drawing/2014/main" val="3775869794"/>
                  </a:ext>
                </a:extLst>
              </a:tr>
              <a:tr h="318153">
                <a:tc>
                  <a:txBody>
                    <a:bodyPr/>
                    <a:lstStyle/>
                    <a:p>
                      <a:pPr marL="0" indent="0">
                        <a:buFont typeface="+mj-lt"/>
                        <a:buNone/>
                      </a:pPr>
                      <a:r>
                        <a:rPr lang="en-US" sz="1600" dirty="0">
                          <a:solidFill>
                            <a:schemeClr val="tx2">
                              <a:lumMod val="75000"/>
                            </a:schemeClr>
                          </a:solidFill>
                        </a:rPr>
                        <a:t>Price Lists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2562553810"/>
                  </a:ext>
                </a:extLst>
              </a:tr>
              <a:tr h="318153">
                <a:tc>
                  <a:txBody>
                    <a:bodyPr/>
                    <a:lstStyle/>
                    <a:p>
                      <a:pPr marL="0" indent="0">
                        <a:buFont typeface="+mj-lt"/>
                        <a:buNone/>
                      </a:pPr>
                      <a:r>
                        <a:rPr lang="en-GB" sz="1600" dirty="0" err="1">
                          <a:solidFill>
                            <a:schemeClr val="tx2">
                              <a:lumMod val="50000"/>
                            </a:schemeClr>
                          </a:solidFill>
                        </a:rPr>
                        <a:t>Customers_X_Price_Lists</a:t>
                      </a:r>
                      <a:r>
                        <a:rPr lang="en-GB" sz="1600" dirty="0">
                          <a:solidFill>
                            <a:schemeClr val="tx2">
                              <a:lumMod val="50000"/>
                            </a:schemeClr>
                          </a:solidFill>
                        </a:rPr>
                        <a:t> (Links Customers &amp; </a:t>
                      </a:r>
                      <a:r>
                        <a:rPr lang="en-GB" sz="1600" dirty="0" err="1">
                          <a:solidFill>
                            <a:schemeClr val="tx2">
                              <a:lumMod val="50000"/>
                            </a:schemeClr>
                          </a:solidFill>
                        </a:rPr>
                        <a:t>P.Lists</a:t>
                      </a:r>
                      <a:r>
                        <a:rPr lang="en-GB" sz="1600" dirty="0">
                          <a:solidFill>
                            <a:schemeClr val="tx2">
                              <a:lumMod val="50000"/>
                            </a:schemeClr>
                          </a:solidFill>
                        </a:rPr>
                        <a:t>) </a:t>
                      </a:r>
                      <a:endParaRPr lang="en-US" sz="1600" dirty="0">
                        <a:solidFill>
                          <a:schemeClr val="tx2">
                            <a:lumMod val="75000"/>
                          </a:schemeClr>
                        </a:solidFill>
                      </a:endParaRP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2946507787"/>
                  </a:ext>
                </a:extLst>
              </a:tr>
              <a:tr h="318153">
                <a:tc>
                  <a:txBody>
                    <a:bodyPr/>
                    <a:lstStyle/>
                    <a:p>
                      <a:pPr marL="0" indent="0">
                        <a:buFont typeface="+mj-lt"/>
                        <a:buNone/>
                      </a:pPr>
                      <a:r>
                        <a:rPr lang="en-US" sz="1600" dirty="0">
                          <a:solidFill>
                            <a:schemeClr val="tx2">
                              <a:lumMod val="75000"/>
                            </a:schemeClr>
                          </a:solidFill>
                        </a:rPr>
                        <a:t>Part Prices</a:t>
                      </a:r>
                    </a:p>
                  </a:txBody>
                  <a:tcPr/>
                </a:tc>
                <a:tc>
                  <a:txBody>
                    <a:bodyPr/>
                    <a:lstStyle/>
                    <a:p>
                      <a:pPr algn="ctr"/>
                      <a:r>
                        <a:rPr lang="en-US" dirty="0"/>
                        <a:t>N</a:t>
                      </a:r>
                    </a:p>
                  </a:txBody>
                  <a:tcPr/>
                </a:tc>
                <a:tc>
                  <a:txBody>
                    <a:bodyPr/>
                    <a:lstStyle/>
                    <a:p>
                      <a:pPr algn="ctr"/>
                      <a:r>
                        <a:rPr lang="en-US" dirty="0"/>
                        <a:t>?</a:t>
                      </a:r>
                    </a:p>
                  </a:txBody>
                  <a:tcPr/>
                </a:tc>
                <a:extLst>
                  <a:ext uri="{0D108BD9-81ED-4DB2-BD59-A6C34878D82A}">
                    <a16:rowId xmlns:a16="http://schemas.microsoft.com/office/drawing/2014/main" val="150795932"/>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Sales Orders</a:t>
                      </a:r>
                    </a:p>
                  </a:txBody>
                  <a:tcPr/>
                </a:tc>
                <a:tc>
                  <a:txBody>
                    <a:bodyPr/>
                    <a:lstStyle/>
                    <a:p>
                      <a:pPr algn="ctr"/>
                      <a:r>
                        <a:rPr lang="en-US" dirty="0"/>
                        <a:t>N</a:t>
                      </a:r>
                    </a:p>
                  </a:txBody>
                  <a:tcPr/>
                </a:tc>
                <a:tc>
                  <a:txBody>
                    <a:bodyPr/>
                    <a:lstStyle/>
                    <a:p>
                      <a:pPr algn="ctr"/>
                      <a:r>
                        <a:rPr lang="en-US" dirty="0"/>
                        <a:t>?</a:t>
                      </a:r>
                    </a:p>
                  </a:txBody>
                  <a:tcPr/>
                </a:tc>
                <a:extLst>
                  <a:ext uri="{0D108BD9-81ED-4DB2-BD59-A6C34878D82A}">
                    <a16:rowId xmlns:a16="http://schemas.microsoft.com/office/drawing/2014/main" val="860229186"/>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Sales Order Line Items</a:t>
                      </a:r>
                    </a:p>
                  </a:txBody>
                  <a:tcPr/>
                </a:tc>
                <a:tc>
                  <a:txBody>
                    <a:bodyPr/>
                    <a:lstStyle/>
                    <a:p>
                      <a:pPr algn="ctr"/>
                      <a:r>
                        <a:rPr lang="en-US" dirty="0"/>
                        <a:t>N</a:t>
                      </a:r>
                    </a:p>
                  </a:txBody>
                  <a:tcPr/>
                </a:tc>
                <a:tc>
                  <a:txBody>
                    <a:bodyPr/>
                    <a:lstStyle/>
                    <a:p>
                      <a:pPr algn="ctr"/>
                      <a:r>
                        <a:rPr lang="en-US" dirty="0"/>
                        <a:t>?</a:t>
                      </a:r>
                    </a:p>
                  </a:txBody>
                  <a:tcPr/>
                </a:tc>
                <a:extLst>
                  <a:ext uri="{0D108BD9-81ED-4DB2-BD59-A6C34878D82A}">
                    <a16:rowId xmlns:a16="http://schemas.microsoft.com/office/drawing/2014/main" val="4025125213"/>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Sales Order Line </a:t>
                      </a:r>
                      <a:r>
                        <a:rPr lang="en-US" sz="1600" dirty="0" err="1">
                          <a:solidFill>
                            <a:schemeClr val="tx2">
                              <a:lumMod val="75000"/>
                            </a:schemeClr>
                          </a:solidFill>
                        </a:rPr>
                        <a:t>Trackings</a:t>
                      </a:r>
                      <a:endParaRPr lang="en-US" sz="1600" dirty="0">
                        <a:solidFill>
                          <a:schemeClr val="tx2">
                            <a:lumMod val="75000"/>
                          </a:schemeClr>
                        </a:solidFill>
                      </a:endParaRP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287195186"/>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Tasks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2611633071"/>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Service Calls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3318592586"/>
                  </a:ext>
                </a:extLst>
              </a:tr>
              <a:tr h="318153">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600" dirty="0">
                          <a:solidFill>
                            <a:schemeClr val="tx2">
                              <a:lumMod val="75000"/>
                            </a:schemeClr>
                          </a:solidFill>
                        </a:rPr>
                        <a:t>Service Report Parts</a:t>
                      </a:r>
                    </a:p>
                  </a:txBody>
                  <a:tcPr/>
                </a:tc>
                <a:tc>
                  <a:txBody>
                    <a:bodyPr/>
                    <a:lstStyle/>
                    <a:p>
                      <a:pPr algn="ctr"/>
                      <a:r>
                        <a:rPr lang="en-US" dirty="0"/>
                        <a:t>N</a:t>
                      </a:r>
                    </a:p>
                  </a:txBody>
                  <a:tcPr/>
                </a:tc>
                <a:tc>
                  <a:txBody>
                    <a:bodyPr/>
                    <a:lstStyle/>
                    <a:p>
                      <a:pPr algn="ctr"/>
                      <a:r>
                        <a:rPr lang="en-US" dirty="0"/>
                        <a:t>N</a:t>
                      </a:r>
                    </a:p>
                  </a:txBody>
                  <a:tcPr/>
                </a:tc>
                <a:extLst>
                  <a:ext uri="{0D108BD9-81ED-4DB2-BD59-A6C34878D82A}">
                    <a16:rowId xmlns:a16="http://schemas.microsoft.com/office/drawing/2014/main" val="2866042961"/>
                  </a:ext>
                </a:extLst>
              </a:tr>
            </a:tbl>
          </a:graphicData>
        </a:graphic>
      </p:graphicFrame>
    </p:spTree>
    <p:extLst>
      <p:ext uri="{BB962C8B-B14F-4D97-AF65-F5344CB8AC3E}">
        <p14:creationId xmlns:p14="http://schemas.microsoft.com/office/powerpoint/2010/main" val="363135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Priority: Customers</a:t>
            </a:r>
          </a:p>
          <a:p>
            <a:pPr algn="ctr"/>
            <a:r>
              <a:rPr lang="en-US" sz="2800" b="1" i="1" dirty="0">
                <a:solidFill>
                  <a:schemeClr val="tx2">
                    <a:lumMod val="75000"/>
                  </a:schemeClr>
                </a:solidFill>
              </a:rPr>
              <a:t>ZCRM Accounts</a:t>
            </a:r>
          </a:p>
        </p:txBody>
      </p:sp>
    </p:spTree>
    <p:extLst>
      <p:ext uri="{BB962C8B-B14F-4D97-AF65-F5344CB8AC3E}">
        <p14:creationId xmlns:p14="http://schemas.microsoft.com/office/powerpoint/2010/main" val="1505833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Customers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8" y="628175"/>
            <a:ext cx="4786175" cy="6186309"/>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"Address_2": "API Test Address 2",</a:t>
            </a:r>
          </a:p>
          <a:p>
            <a:r>
              <a:rPr lang="en-US" sz="1200" dirty="0"/>
              <a:t>            "Address_3": "API Test Address 3",</a:t>
            </a:r>
          </a:p>
          <a:p>
            <a:r>
              <a:rPr lang="en-US" sz="1200" dirty="0"/>
              <a:t>            "</a:t>
            </a:r>
            <a:r>
              <a:rPr lang="en-US" sz="1200" dirty="0" err="1"/>
              <a:t>AgentCode_Account_Manager</a:t>
            </a:r>
            <a:r>
              <a:rPr lang="en-US" sz="1200" dirty="0"/>
              <a:t>": "API Test Acc Manager",</a:t>
            </a:r>
          </a:p>
          <a:p>
            <a:r>
              <a:rPr lang="en-US" sz="1200" dirty="0"/>
              <a:t>            "</a:t>
            </a:r>
            <a:r>
              <a:rPr lang="en-US" sz="1200" dirty="0" err="1"/>
              <a:t>Billing_City</a:t>
            </a:r>
            <a:r>
              <a:rPr lang="en-US" sz="1200" dirty="0"/>
              <a:t>": "API Test Billing City",</a:t>
            </a:r>
          </a:p>
          <a:p>
            <a:r>
              <a:rPr lang="en-US" sz="1200" dirty="0"/>
              <a:t>            "</a:t>
            </a:r>
            <a:r>
              <a:rPr lang="en-US" sz="1200" dirty="0" err="1"/>
              <a:t>Billing_Code</a:t>
            </a:r>
            <a:r>
              <a:rPr lang="en-US" sz="1200" dirty="0"/>
              <a:t>": "API Test Billing Code",</a:t>
            </a:r>
          </a:p>
          <a:p>
            <a:r>
              <a:rPr lang="en-US" sz="1200" dirty="0"/>
              <a:t>            "</a:t>
            </a:r>
            <a:r>
              <a:rPr lang="en-US" sz="1200" dirty="0" err="1"/>
              <a:t>Billing_Country</a:t>
            </a:r>
            <a:r>
              <a:rPr lang="en-US" sz="1200" dirty="0"/>
              <a:t>": "API Test Billing Country",</a:t>
            </a:r>
          </a:p>
          <a:p>
            <a:r>
              <a:rPr lang="en-US" sz="1200" dirty="0"/>
              <a:t>            "</a:t>
            </a:r>
            <a:r>
              <a:rPr lang="en-US" sz="1200" dirty="0" err="1"/>
              <a:t>Billing_Customer_Number</a:t>
            </a:r>
            <a:r>
              <a:rPr lang="en-US" sz="1200" dirty="0"/>
              <a:t>": "API Test Billing Customer Number",</a:t>
            </a:r>
          </a:p>
          <a:p>
            <a:r>
              <a:rPr lang="en-US" sz="1200" dirty="0"/>
              <a:t>            "</a:t>
            </a:r>
            <a:r>
              <a:rPr lang="en-US" sz="1200" dirty="0" err="1"/>
              <a:t>Billing_State</a:t>
            </a:r>
            <a:r>
              <a:rPr lang="en-US" sz="1200" dirty="0"/>
              <a:t>": "API Test Billing Province",</a:t>
            </a:r>
          </a:p>
          <a:p>
            <a:r>
              <a:rPr lang="en-US" sz="1200" dirty="0"/>
              <a:t>            "</a:t>
            </a:r>
            <a:r>
              <a:rPr lang="en-US" sz="1200" dirty="0" err="1"/>
              <a:t>Billing_Street</a:t>
            </a:r>
            <a:r>
              <a:rPr lang="en-US" sz="1200" dirty="0"/>
              <a:t>": "API Test Billing Street",</a:t>
            </a:r>
          </a:p>
          <a:p>
            <a:r>
              <a:rPr lang="en-US" sz="1200" dirty="0"/>
              <a:t>            "</a:t>
            </a:r>
            <a:r>
              <a:rPr lang="en-US" sz="1200" dirty="0" err="1"/>
              <a:t>Company_Email</a:t>
            </a:r>
            <a:r>
              <a:rPr lang="en-US" sz="1200" dirty="0"/>
              <a:t>": "</a:t>
            </a:r>
            <a:r>
              <a:rPr lang="en-US" sz="1200" dirty="0" err="1"/>
              <a:t>APITest@apitest.com</a:t>
            </a:r>
            <a:r>
              <a:rPr lang="en-US" sz="1200" dirty="0"/>
              <a:t>",</a:t>
            </a:r>
          </a:p>
          <a:p>
            <a:r>
              <a:rPr lang="en-US" sz="1200" dirty="0"/>
              <a:t>            "</a:t>
            </a:r>
            <a:r>
              <a:rPr lang="en-US" sz="1200" dirty="0" err="1"/>
              <a:t>Company_Number</a:t>
            </a:r>
            <a:r>
              <a:rPr lang="en-US" sz="1200" dirty="0"/>
              <a:t>": "</a:t>
            </a:r>
            <a:r>
              <a:rPr lang="en-US" sz="1200" dirty="0" err="1"/>
              <a:t>APITestCompanyNumber</a:t>
            </a:r>
            <a:r>
              <a:rPr lang="en-US" sz="1200" dirty="0"/>
              <a:t>",</a:t>
            </a:r>
          </a:p>
          <a:p>
            <a:r>
              <a:rPr lang="en-US" sz="1200" dirty="0"/>
              <a:t>            "Country_Code1": "</a:t>
            </a:r>
            <a:r>
              <a:rPr lang="en-US" sz="1200" dirty="0" err="1"/>
              <a:t>APITest</a:t>
            </a:r>
            <a:r>
              <a:rPr lang="en-US" sz="1200" dirty="0"/>
              <a:t>",</a:t>
            </a:r>
          </a:p>
          <a:p>
            <a:r>
              <a:rPr lang="en-US" sz="1200" dirty="0"/>
              <a:t>            "</a:t>
            </a:r>
            <a:r>
              <a:rPr lang="en-US" sz="1200" dirty="0" err="1"/>
              <a:t>Credit_Balance</a:t>
            </a:r>
            <a:r>
              <a:rPr lang="en-US" sz="1200" dirty="0"/>
              <a:t>": "123456.78",</a:t>
            </a:r>
          </a:p>
          <a:p>
            <a:r>
              <a:rPr lang="en-US" sz="1200" dirty="0"/>
              <a:t>            "Credit_Currency_1": "API",</a:t>
            </a:r>
          </a:p>
          <a:p>
            <a:r>
              <a:rPr lang="en-US" sz="1200" dirty="0"/>
              <a:t>            "</a:t>
            </a:r>
            <a:r>
              <a:rPr lang="en-US" sz="1200" dirty="0" err="1"/>
              <a:t>Credit_Hold_Date</a:t>
            </a:r>
            <a:r>
              <a:rPr lang="en-US" sz="1200" dirty="0"/>
              <a:t>": "2017-12-31",</a:t>
            </a:r>
          </a:p>
          <a:p>
            <a:r>
              <a:rPr lang="en-US" sz="1200" dirty="0"/>
              <a:t>            "</a:t>
            </a:r>
            <a:r>
              <a:rPr lang="en-US" sz="1200" dirty="0" err="1"/>
              <a:t>Credit_Limit</a:t>
            </a:r>
            <a:r>
              <a:rPr lang="en-US" sz="1200" dirty="0"/>
              <a:t>": "876543.21",</a:t>
            </a:r>
          </a:p>
          <a:p>
            <a:r>
              <a:rPr lang="en-US" sz="1200" dirty="0"/>
              <a:t>            "Customer_Group_Code_1": "API",</a:t>
            </a:r>
          </a:p>
          <a:p>
            <a:r>
              <a:rPr lang="en-US" sz="1200" dirty="0"/>
              <a:t>            "</a:t>
            </a:r>
            <a:r>
              <a:rPr lang="en-US" sz="1200" dirty="0" err="1"/>
              <a:t>Customer_Number</a:t>
            </a:r>
            <a:r>
              <a:rPr lang="en-US" sz="1200" dirty="0"/>
              <a:t>": "APICustomerNo1",</a:t>
            </a:r>
          </a:p>
          <a:p>
            <a:r>
              <a:rPr lang="en-US" sz="1200" dirty="0"/>
              <a:t>            "Customer_Group_Name1": "API Group Name",</a:t>
            </a:r>
          </a:p>
          <a:p>
            <a:r>
              <a:rPr lang="en-US" sz="1200" dirty="0"/>
              <a:t>            "Customer_Status_1": "</a:t>
            </a:r>
            <a:r>
              <a:rPr lang="en-US" sz="1200" dirty="0" err="1"/>
              <a:t>APIStatus</a:t>
            </a:r>
            <a:r>
              <a:rPr lang="en-US" sz="1200" dirty="0"/>
              <a:t>",</a:t>
            </a:r>
          </a:p>
          <a:p>
            <a:r>
              <a:rPr lang="en-US" sz="1200" dirty="0"/>
              <a:t>            "</a:t>
            </a:r>
            <a:r>
              <a:rPr lang="en-US" sz="1200" dirty="0" err="1"/>
              <a:t>Account_Name</a:t>
            </a:r>
            <a:r>
              <a:rPr lang="en-US" sz="1200" dirty="0"/>
              <a:t>": "APITest15072019 One",</a:t>
            </a:r>
          </a:p>
          <a:p>
            <a:r>
              <a:rPr lang="en-US" sz="1200" dirty="0"/>
              <a:t>            "</a:t>
            </a:r>
            <a:r>
              <a:rPr lang="en-US" sz="1200" dirty="0" err="1"/>
              <a:t>Date_Account_Opened</a:t>
            </a:r>
            <a:r>
              <a:rPr lang="en-US" sz="1200" dirty="0"/>
              <a:t>": "2019-07-15",</a:t>
            </a:r>
          </a:p>
          <a:p>
            <a:r>
              <a:rPr lang="en-US" sz="1200" dirty="0"/>
              <a:t>            "Description": "API test Customer record",</a:t>
            </a:r>
          </a:p>
          <a:p>
            <a:r>
              <a:rPr lang="en-US" sz="1200" dirty="0"/>
              <a:t>            "Fax": "01133 123456",</a:t>
            </a:r>
          </a:p>
          <a:p>
            <a:r>
              <a:rPr lang="en-US" sz="1200" dirty="0"/>
              <a:t>            "</a:t>
            </a:r>
            <a:r>
              <a:rPr lang="en-US" sz="1200" dirty="0" err="1"/>
              <a:t>On_Credit_Hold</a:t>
            </a:r>
            <a:r>
              <a:rPr lang="en-US" sz="1200" dirty="0"/>
              <a:t>": false,</a:t>
            </a:r>
          </a:p>
          <a:p>
            <a:r>
              <a:rPr lang="en-US" sz="1200" dirty="0"/>
              <a:t>            "Payment_Terms_Code_1": "</a:t>
            </a:r>
            <a:r>
              <a:rPr lang="en-US" sz="1200" dirty="0" err="1"/>
              <a:t>APIPTCode</a:t>
            </a:r>
            <a:r>
              <a:rPr lang="en-US" sz="1200" dirty="0"/>
              <a:t>",</a:t>
            </a:r>
          </a:p>
          <a:p>
            <a:r>
              <a:rPr lang="en-US" sz="1200" dirty="0"/>
              <a:t>            "Payment_Terms_Description_1": "API PT Description",</a:t>
            </a:r>
          </a:p>
          <a:p>
            <a:r>
              <a:rPr lang="en-US" sz="1200" dirty="0"/>
              <a:t>            "Phone": "01133 654321",</a:t>
            </a:r>
          </a:p>
          <a:p>
            <a:r>
              <a:rPr lang="en-US" sz="1200" dirty="0"/>
              <a:t>            </a:t>
            </a:r>
          </a:p>
        </p:txBody>
      </p:sp>
      <p:sp>
        <p:nvSpPr>
          <p:cNvPr id="4" name="TextBox 3">
            <a:extLst>
              <a:ext uri="{FF2B5EF4-FFF2-40B4-BE49-F238E27FC236}">
                <a16:creationId xmlns:a16="http://schemas.microsoft.com/office/drawing/2014/main" id="{FCD9CCED-4982-F14F-8F0F-BB4643992EF5}"/>
              </a:ext>
            </a:extLst>
          </p:cNvPr>
          <p:cNvSpPr txBox="1"/>
          <p:nvPr/>
        </p:nvSpPr>
        <p:spPr>
          <a:xfrm>
            <a:off x="5156475" y="628175"/>
            <a:ext cx="3867782" cy="3785652"/>
          </a:xfrm>
          <a:prstGeom prst="rect">
            <a:avLst/>
          </a:prstGeom>
          <a:noFill/>
          <a:ln>
            <a:solidFill>
              <a:schemeClr val="accent1">
                <a:shade val="95000"/>
                <a:satMod val="105000"/>
              </a:schemeClr>
            </a:solidFill>
          </a:ln>
        </p:spPr>
        <p:txBody>
          <a:bodyPr wrap="square" rtlCol="0">
            <a:spAutoFit/>
          </a:bodyPr>
          <a:lstStyle/>
          <a:p>
            <a:r>
              <a:rPr lang="en-US" sz="1200" dirty="0"/>
              <a:t>"</a:t>
            </a:r>
            <a:r>
              <a:rPr lang="en-US" sz="1200" dirty="0" err="1"/>
              <a:t>Portal_Contact</a:t>
            </a:r>
            <a:r>
              <a:rPr lang="en-US" sz="1200" dirty="0"/>
              <a:t>":   {</a:t>
            </a:r>
          </a:p>
          <a:p>
            <a:r>
              <a:rPr lang="en-US" sz="1200" dirty="0"/>
              <a:t>                "name":"",</a:t>
            </a:r>
          </a:p>
          <a:p>
            <a:r>
              <a:rPr lang="en-US" sz="1200" dirty="0"/>
              <a:t>                "id":"193117000000169136"</a:t>
            </a:r>
          </a:p>
          <a:p>
            <a:r>
              <a:rPr lang="en-US" sz="1200" dirty="0"/>
              <a:t>            },</a:t>
            </a:r>
          </a:p>
          <a:p>
            <a:r>
              <a:rPr lang="en-US" sz="1200" dirty="0"/>
              <a:t>            "Shipment_Mode_Code_1": "</a:t>
            </a:r>
            <a:r>
              <a:rPr lang="en-US" sz="1200" dirty="0" err="1"/>
              <a:t>SMCode</a:t>
            </a:r>
            <a:r>
              <a:rPr lang="en-US" sz="1200" dirty="0"/>
              <a:t>",</a:t>
            </a:r>
          </a:p>
          <a:p>
            <a:r>
              <a:rPr lang="en-US" sz="1200" dirty="0"/>
              <a:t>            "Shipment_Mode_Name_1": "SM Description",</a:t>
            </a:r>
          </a:p>
          <a:p>
            <a:r>
              <a:rPr lang="en-US" sz="1200" dirty="0"/>
              <a:t>            "</a:t>
            </a:r>
            <a:r>
              <a:rPr lang="en-US" sz="1200" dirty="0" err="1"/>
              <a:t>VAT_Number</a:t>
            </a:r>
            <a:r>
              <a:rPr lang="en-US" sz="1200" dirty="0"/>
              <a:t>": "704 1234 567",</a:t>
            </a:r>
          </a:p>
          <a:p>
            <a:r>
              <a:rPr lang="en-US" sz="1200" dirty="0"/>
              <a:t>            "Website": "www.apitest15072019one.com",</a:t>
            </a:r>
          </a:p>
          <a:p>
            <a:r>
              <a:rPr lang="en-US" sz="1200" dirty="0"/>
              <a:t>            "</a:t>
            </a:r>
            <a:r>
              <a:rPr lang="en-US" sz="1200" dirty="0" err="1"/>
              <a:t>Billing_Customer_Name</a:t>
            </a:r>
            <a:r>
              <a:rPr lang="en-US" sz="1200" dirty="0"/>
              <a:t>":   {</a:t>
            </a:r>
          </a:p>
          <a:p>
            <a:r>
              <a:rPr lang="en-US" sz="1200" dirty="0"/>
              <a:t>                            "name":"",</a:t>
            </a:r>
          </a:p>
          <a:p>
            <a:r>
              <a:rPr lang="en-US" sz="1200" dirty="0"/>
              <a:t>                            "id":"193117000000169007"</a:t>
            </a:r>
          </a:p>
          <a:p>
            <a:r>
              <a:rPr lang="en-US" sz="1200" dirty="0"/>
              <a:t>                        },</a:t>
            </a:r>
          </a:p>
          <a:p>
            <a:r>
              <a:rPr lang="en-US" sz="1200" dirty="0"/>
              <a:t>            "Owner":   {</a:t>
            </a:r>
          </a:p>
          <a:p>
            <a:r>
              <a:rPr lang="en-US" sz="1200" dirty="0"/>
              <a:t>                            "name":"",</a:t>
            </a:r>
          </a:p>
          <a:p>
            <a:r>
              <a:rPr lang="en-US" sz="1200" dirty="0"/>
              <a:t>                            "id":"193117000000161291"</a:t>
            </a:r>
          </a:p>
          <a:p>
            <a:r>
              <a:rPr lang="en-US" sz="1200" dirty="0"/>
              <a:t>                        }</a:t>
            </a:r>
          </a:p>
          <a:p>
            <a:r>
              <a:rPr lang="en-US" sz="1200" dirty="0"/>
              <a:t>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262671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Customers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FDED3709-FE33-144B-833F-0D5FA640942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59408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Customers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07771" y="1088571"/>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"2019-07-15T11:47:03+01:00",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"2019-07-15T11:47:03+01:00",</a:t>
            </a:r>
          </a:p>
          <a:p>
            <a:r>
              <a:rPr lang="en-US" sz="1200" dirty="0"/>
              <a:t>                "id": "</a:t>
            </a:r>
            <a:r>
              <a:rPr lang="en-US" sz="1200" dirty="0">
                <a:effectLst>
                  <a:glow rad="127000">
                    <a:schemeClr val="accent1">
                      <a:lumMod val="20000"/>
                      <a:lumOff val="80000"/>
                    </a:schemeClr>
                  </a:glow>
                </a:effectLst>
              </a:rPr>
              <a:t>193117000000358039</a:t>
            </a:r>
            <a:r>
              <a:rPr lang="en-US" sz="1200" dirty="0"/>
              <a:t>",</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a:t>
            </a:r>
          </a:p>
          <a:p>
            <a:r>
              <a:rPr lang="en-US" sz="1200" dirty="0"/>
              <a:t>}</a:t>
            </a:r>
          </a:p>
        </p:txBody>
      </p:sp>
    </p:spTree>
    <p:extLst>
      <p:ext uri="{BB962C8B-B14F-4D97-AF65-F5344CB8AC3E}">
        <p14:creationId xmlns:p14="http://schemas.microsoft.com/office/powerpoint/2010/main" val="69086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Introduction 1.0</a:t>
            </a:r>
          </a:p>
        </p:txBody>
      </p:sp>
      <p:sp>
        <p:nvSpPr>
          <p:cNvPr id="4" name="TextBox 3">
            <a:extLst>
              <a:ext uri="{FF2B5EF4-FFF2-40B4-BE49-F238E27FC236}">
                <a16:creationId xmlns:a16="http://schemas.microsoft.com/office/drawing/2014/main" id="{3070C2E8-0D5D-C34B-BD45-B90049745150}"/>
              </a:ext>
            </a:extLst>
          </p:cNvPr>
          <p:cNvSpPr txBox="1"/>
          <p:nvPr/>
        </p:nvSpPr>
        <p:spPr>
          <a:xfrm>
            <a:off x="157843" y="932971"/>
            <a:ext cx="8278586" cy="6001643"/>
          </a:xfrm>
          <a:prstGeom prst="rect">
            <a:avLst/>
          </a:prstGeom>
          <a:noFill/>
        </p:spPr>
        <p:txBody>
          <a:bodyPr wrap="square" rtlCol="0">
            <a:spAutoFit/>
          </a:bodyPr>
          <a:lstStyle/>
          <a:p>
            <a:r>
              <a:rPr lang="en-US" sz="1200" dirty="0">
                <a:solidFill>
                  <a:schemeClr val="tx2">
                    <a:lumMod val="75000"/>
                  </a:schemeClr>
                </a:solidFill>
              </a:rPr>
              <a:t>One of the primary and basic functions of the Trutex Zoho CRM (ZCRM) platform is to “front end” Priority to allow:</a:t>
            </a:r>
          </a:p>
          <a:p>
            <a:endParaRPr lang="en-US" sz="1200" dirty="0">
              <a:solidFill>
                <a:schemeClr val="tx2">
                  <a:lumMod val="75000"/>
                </a:schemeClr>
              </a:solidFill>
            </a:endParaRPr>
          </a:p>
          <a:p>
            <a:pPr marL="800100" lvl="1" indent="-342900">
              <a:buFont typeface="Arial" panose="020B0604020202020204" pitchFamily="34" charset="0"/>
              <a:buChar char="•"/>
            </a:pPr>
            <a:r>
              <a:rPr lang="en-US" sz="1200" dirty="0">
                <a:solidFill>
                  <a:schemeClr val="tx2">
                    <a:lumMod val="75000"/>
                  </a:schemeClr>
                </a:solidFill>
              </a:rPr>
              <a:t>Non Priority users to access and interrogate Priority, without having to access Priority</a:t>
            </a:r>
          </a:p>
          <a:p>
            <a:pPr marL="800100" lvl="1" indent="-342900">
              <a:buFont typeface="Arial" panose="020B0604020202020204" pitchFamily="34" charset="0"/>
              <a:buChar char="•"/>
            </a:pPr>
            <a:r>
              <a:rPr lang="en-US" sz="1200" dirty="0">
                <a:solidFill>
                  <a:schemeClr val="tx2">
                    <a:lumMod val="75000"/>
                  </a:schemeClr>
                </a:solidFill>
              </a:rPr>
              <a:t>Account management to have visibility of all events around their accounts</a:t>
            </a:r>
          </a:p>
          <a:p>
            <a:pPr marL="1257300" lvl="2" indent="-342900">
              <a:buFont typeface="Arial" panose="020B0604020202020204" pitchFamily="34" charset="0"/>
              <a:buChar char="•"/>
            </a:pPr>
            <a:r>
              <a:rPr lang="en-US" sz="1200" i="1" dirty="0">
                <a:solidFill>
                  <a:schemeClr val="tx2">
                    <a:lumMod val="75000"/>
                  </a:schemeClr>
                </a:solidFill>
              </a:rPr>
              <a:t>To allow enhanced CRM functionality around and to front end ERP operations</a:t>
            </a:r>
          </a:p>
          <a:p>
            <a:pPr marL="800100" lvl="1" indent="-342900">
              <a:buFont typeface="Arial" panose="020B0604020202020204" pitchFamily="34" charset="0"/>
              <a:buChar char="•"/>
            </a:pPr>
            <a:r>
              <a:rPr lang="en-US" sz="1200" dirty="0">
                <a:solidFill>
                  <a:schemeClr val="tx2">
                    <a:lumMod val="75000"/>
                  </a:schemeClr>
                </a:solidFill>
              </a:rPr>
              <a:t>Improved BI without a need for Phocas for Sales, Ops and Finance</a:t>
            </a:r>
          </a:p>
          <a:p>
            <a:pPr marL="800100" lvl="1" indent="-342900">
              <a:buFont typeface="Arial" panose="020B0604020202020204" pitchFamily="34" charset="0"/>
              <a:buChar char="•"/>
            </a:pPr>
            <a:r>
              <a:rPr lang="en-US" sz="1200" dirty="0">
                <a:solidFill>
                  <a:schemeClr val="tx2">
                    <a:lumMod val="75000"/>
                  </a:schemeClr>
                </a:solidFill>
              </a:rPr>
              <a:t>Shared BI to all and no need for Phocas access</a:t>
            </a:r>
          </a:p>
          <a:p>
            <a:pPr marL="800100" lvl="1" indent="-342900">
              <a:buFont typeface="Arial" panose="020B0604020202020204" pitchFamily="34" charset="0"/>
              <a:buChar char="•"/>
            </a:pPr>
            <a:r>
              <a:rPr lang="en-US" sz="1200" dirty="0">
                <a:solidFill>
                  <a:schemeClr val="tx2">
                    <a:lumMod val="75000"/>
                  </a:schemeClr>
                </a:solidFill>
              </a:rPr>
              <a:t>Use Zoho CRM automation to reduce/remove daily and routine manual reports</a:t>
            </a:r>
          </a:p>
          <a:p>
            <a:pPr marL="800100" lvl="1" indent="-342900">
              <a:buFont typeface="Arial" panose="020B0604020202020204" pitchFamily="34" charset="0"/>
              <a:buChar char="•"/>
            </a:pPr>
            <a:r>
              <a:rPr lang="en-US" sz="1200" dirty="0">
                <a:solidFill>
                  <a:schemeClr val="tx2">
                    <a:lumMod val="75000"/>
                  </a:schemeClr>
                </a:solidFill>
              </a:rPr>
              <a:t>Use Zoho Workflow to drive SOPs, inform planned and scheduled actions and keep Customers fully informed</a:t>
            </a:r>
          </a:p>
          <a:p>
            <a:endParaRPr lang="en-US" sz="1200" dirty="0">
              <a:solidFill>
                <a:schemeClr val="tx2">
                  <a:lumMod val="75000"/>
                </a:schemeClr>
              </a:solidFill>
            </a:endParaRPr>
          </a:p>
          <a:p>
            <a:r>
              <a:rPr lang="en-US" sz="1200" dirty="0">
                <a:solidFill>
                  <a:schemeClr val="tx2">
                    <a:lumMod val="75000"/>
                  </a:schemeClr>
                </a:solidFill>
              </a:rPr>
              <a:t>therefore, essentially “wrapping“ Priority with ZCRM.</a:t>
            </a:r>
          </a:p>
          <a:p>
            <a:endParaRPr lang="en-US" sz="1200" dirty="0">
              <a:solidFill>
                <a:schemeClr val="tx2">
                  <a:lumMod val="75000"/>
                </a:schemeClr>
              </a:solidFill>
            </a:endParaRPr>
          </a:p>
          <a:p>
            <a:r>
              <a:rPr lang="en-US" sz="1200" dirty="0">
                <a:solidFill>
                  <a:schemeClr val="tx2">
                    <a:lumMod val="75000"/>
                  </a:schemeClr>
                </a:solidFill>
              </a:rPr>
              <a:t>To achieve this, the selected Priority data items (as selected by Trutex Customer Services and Sales teams) will be synced with matching data modules in ZCRM </a:t>
            </a:r>
            <a:r>
              <a:rPr lang="en-US" sz="1200" b="1" dirty="0">
                <a:solidFill>
                  <a:schemeClr val="tx2">
                    <a:lumMod val="75000"/>
                  </a:schemeClr>
                </a:solidFill>
              </a:rPr>
              <a:t>in real time</a:t>
            </a:r>
            <a:r>
              <a:rPr lang="en-US" sz="1200" dirty="0">
                <a:solidFill>
                  <a:schemeClr val="tx2">
                    <a:lumMod val="75000"/>
                  </a:schemeClr>
                </a:solidFill>
              </a:rPr>
              <a:t>, on record creation and edit, via ZCRM’s published </a:t>
            </a:r>
            <a:r>
              <a:rPr lang="en-US" sz="1200" b="1" dirty="0">
                <a:solidFill>
                  <a:schemeClr val="tx2">
                    <a:lumMod val="75000"/>
                  </a:schemeClr>
                </a:solidFill>
              </a:rPr>
              <a:t>REST V2 API </a:t>
            </a:r>
            <a:r>
              <a:rPr lang="en-US" sz="1200" dirty="0">
                <a:solidFill>
                  <a:schemeClr val="tx2">
                    <a:lumMod val="75000"/>
                  </a:schemeClr>
                </a:solidFill>
              </a:rPr>
              <a:t>interface and methods.</a:t>
            </a:r>
          </a:p>
          <a:p>
            <a:endParaRPr lang="en-US" sz="1200" dirty="0">
              <a:solidFill>
                <a:schemeClr val="tx2">
                  <a:lumMod val="75000"/>
                </a:schemeClr>
              </a:solidFill>
            </a:endParaRPr>
          </a:p>
          <a:p>
            <a:r>
              <a:rPr lang="en-US" sz="1200" dirty="0">
                <a:solidFill>
                  <a:schemeClr val="tx2">
                    <a:lumMod val="75000"/>
                  </a:schemeClr>
                </a:solidFill>
              </a:rPr>
              <a:t>At this stage of the project, data traffic direction is one way </a:t>
            </a:r>
            <a:r>
              <a:rPr lang="en-US" sz="1200" b="1" dirty="0">
                <a:solidFill>
                  <a:schemeClr val="tx2">
                    <a:lumMod val="75000"/>
                  </a:schemeClr>
                </a:solidFill>
              </a:rPr>
              <a:t>Priority to ZCRM </a:t>
            </a:r>
            <a:r>
              <a:rPr lang="en-US" sz="1200" dirty="0">
                <a:solidFill>
                  <a:schemeClr val="tx2">
                    <a:lumMod val="75000"/>
                  </a:schemeClr>
                </a:solidFill>
              </a:rPr>
              <a:t>so</a:t>
            </a:r>
            <a:r>
              <a:rPr lang="en-US" sz="1200" b="1" dirty="0">
                <a:solidFill>
                  <a:schemeClr val="tx2">
                    <a:lumMod val="75000"/>
                  </a:schemeClr>
                </a:solidFill>
              </a:rPr>
              <a:t> all</a:t>
            </a:r>
            <a:r>
              <a:rPr lang="en-US" sz="1200" dirty="0">
                <a:solidFill>
                  <a:schemeClr val="tx2">
                    <a:lumMod val="75000"/>
                  </a:schemeClr>
                </a:solidFill>
              </a:rPr>
              <a:t> new record instances and edits to existing selected modules’ records will </a:t>
            </a:r>
            <a:r>
              <a:rPr lang="en-US" sz="1200" b="1" dirty="0">
                <a:solidFill>
                  <a:schemeClr val="tx2">
                    <a:lumMod val="75000"/>
                  </a:schemeClr>
                </a:solidFill>
              </a:rPr>
              <a:t>ONLY </a:t>
            </a:r>
            <a:r>
              <a:rPr lang="en-US" sz="1200" dirty="0">
                <a:solidFill>
                  <a:schemeClr val="tx2">
                    <a:lumMod val="75000"/>
                  </a:schemeClr>
                </a:solidFill>
              </a:rPr>
              <a:t>take place in Priority, and Priority will remain the Single View Of the Truth (SVOT) and the Master Data Store for:</a:t>
            </a:r>
          </a:p>
          <a:p>
            <a:endParaRPr lang="en-US" sz="1200" dirty="0">
              <a:solidFill>
                <a:schemeClr val="tx2">
                  <a:lumMod val="75000"/>
                </a:schemeClr>
              </a:solidFill>
            </a:endParaRPr>
          </a:p>
          <a:p>
            <a:pPr marL="628650" lvl="1" indent="-171450">
              <a:buFont typeface="Arial" panose="020B0604020202020204" pitchFamily="34" charset="0"/>
              <a:buChar char="•"/>
            </a:pPr>
            <a:r>
              <a:rPr lang="en-US" sz="1200" dirty="0">
                <a:solidFill>
                  <a:schemeClr val="tx2">
                    <a:lumMod val="75000"/>
                  </a:schemeClr>
                </a:solidFill>
              </a:rPr>
              <a:t>Customers</a:t>
            </a:r>
          </a:p>
          <a:p>
            <a:pPr marL="628650" lvl="1" indent="-171450">
              <a:buFont typeface="Arial" panose="020B0604020202020204" pitchFamily="34" charset="0"/>
              <a:buChar char="•"/>
            </a:pPr>
            <a:r>
              <a:rPr lang="en-US" sz="1200" dirty="0">
                <a:solidFill>
                  <a:schemeClr val="tx2">
                    <a:lumMod val="75000"/>
                  </a:schemeClr>
                </a:solidFill>
              </a:rPr>
              <a:t>Customer to Customer/School Links</a:t>
            </a:r>
          </a:p>
          <a:p>
            <a:pPr marL="628650" lvl="1" indent="-171450">
              <a:buFont typeface="Arial" panose="020B0604020202020204" pitchFamily="34" charset="0"/>
              <a:buChar char="•"/>
            </a:pPr>
            <a:r>
              <a:rPr lang="en-US" sz="1200" dirty="0">
                <a:solidFill>
                  <a:schemeClr val="tx2">
                    <a:lumMod val="75000"/>
                  </a:schemeClr>
                </a:solidFill>
              </a:rPr>
              <a:t>Customer Contacts</a:t>
            </a:r>
          </a:p>
          <a:p>
            <a:pPr marL="628650" lvl="1" indent="-171450">
              <a:buFont typeface="Arial" panose="020B0604020202020204" pitchFamily="34" charset="0"/>
              <a:buChar char="•"/>
            </a:pPr>
            <a:r>
              <a:rPr lang="en-US" sz="1200" dirty="0">
                <a:solidFill>
                  <a:schemeClr val="tx2">
                    <a:lumMod val="75000"/>
                  </a:schemeClr>
                </a:solidFill>
              </a:rPr>
              <a:t>(Customer) Pricelists</a:t>
            </a:r>
          </a:p>
          <a:p>
            <a:pPr marL="628650" lvl="1" indent="-171450">
              <a:buFont typeface="Arial" panose="020B0604020202020204" pitchFamily="34" charset="0"/>
              <a:buChar char="•"/>
            </a:pPr>
            <a:r>
              <a:rPr lang="en-US" sz="1200" dirty="0">
                <a:solidFill>
                  <a:schemeClr val="tx2">
                    <a:lumMod val="75000"/>
                  </a:schemeClr>
                </a:solidFill>
              </a:rPr>
              <a:t>Part Catalogue</a:t>
            </a:r>
          </a:p>
          <a:p>
            <a:pPr marL="628650" lvl="1" indent="-171450">
              <a:buFont typeface="Arial" panose="020B0604020202020204" pitchFamily="34" charset="0"/>
              <a:buChar char="•"/>
            </a:pPr>
            <a:r>
              <a:rPr lang="en-US" sz="1200" dirty="0">
                <a:solidFill>
                  <a:schemeClr val="tx2">
                    <a:lumMod val="75000"/>
                  </a:schemeClr>
                </a:solidFill>
              </a:rPr>
              <a:t>Part Prices</a:t>
            </a:r>
          </a:p>
          <a:p>
            <a:pPr marL="628650" lvl="1" indent="-171450">
              <a:buFont typeface="Arial" panose="020B0604020202020204" pitchFamily="34" charset="0"/>
              <a:buChar char="•"/>
            </a:pPr>
            <a:r>
              <a:rPr lang="en-US" sz="1200" dirty="0">
                <a:solidFill>
                  <a:schemeClr val="tx2">
                    <a:lumMod val="75000"/>
                  </a:schemeClr>
                </a:solidFill>
              </a:rPr>
              <a:t>Sales Orders</a:t>
            </a:r>
          </a:p>
          <a:p>
            <a:pPr marL="628650" lvl="1" indent="-171450">
              <a:buFont typeface="Arial" panose="020B0604020202020204" pitchFamily="34" charset="0"/>
              <a:buChar char="•"/>
            </a:pPr>
            <a:r>
              <a:rPr lang="en-US" sz="1200" dirty="0">
                <a:solidFill>
                  <a:schemeClr val="tx2">
                    <a:lumMod val="75000"/>
                  </a:schemeClr>
                </a:solidFill>
              </a:rPr>
              <a:t>Sales Order Items</a:t>
            </a:r>
          </a:p>
          <a:p>
            <a:pPr marL="628650" lvl="1" indent="-171450">
              <a:buFont typeface="Arial" panose="020B0604020202020204" pitchFamily="34" charset="0"/>
              <a:buChar char="•"/>
            </a:pPr>
            <a:r>
              <a:rPr lang="en-US" sz="1200" dirty="0">
                <a:solidFill>
                  <a:schemeClr val="tx2">
                    <a:lumMod val="75000"/>
                  </a:schemeClr>
                </a:solidFill>
              </a:rPr>
              <a:t>Sales Order Tracing (Tracking)</a:t>
            </a:r>
          </a:p>
          <a:p>
            <a:pPr marL="628650" lvl="1" indent="-171450">
              <a:buFont typeface="Arial" panose="020B0604020202020204" pitchFamily="34" charset="0"/>
              <a:buChar char="•"/>
            </a:pPr>
            <a:r>
              <a:rPr lang="en-US" sz="1200" dirty="0">
                <a:solidFill>
                  <a:schemeClr val="tx2">
                    <a:lumMod val="75000"/>
                  </a:schemeClr>
                </a:solidFill>
              </a:rPr>
              <a:t>Service Calls</a:t>
            </a:r>
          </a:p>
          <a:p>
            <a:pPr marL="628650" lvl="1" indent="-171450">
              <a:buFont typeface="Arial" panose="020B0604020202020204" pitchFamily="34" charset="0"/>
              <a:buChar char="•"/>
            </a:pPr>
            <a:r>
              <a:rPr lang="en-US" sz="1200" dirty="0">
                <a:solidFill>
                  <a:schemeClr val="tx2">
                    <a:lumMod val="75000"/>
                  </a:schemeClr>
                </a:solidFill>
              </a:rPr>
              <a:t>Service Order Items</a:t>
            </a:r>
          </a:p>
          <a:p>
            <a:pPr marL="628650" lvl="1" indent="-171450">
              <a:buFont typeface="Arial" panose="020B0604020202020204" pitchFamily="34" charset="0"/>
              <a:buChar char="•"/>
            </a:pPr>
            <a:r>
              <a:rPr lang="en-US" sz="1200" dirty="0">
                <a:solidFill>
                  <a:schemeClr val="tx2">
                    <a:lumMod val="75000"/>
                  </a:schemeClr>
                </a:solidFill>
              </a:rPr>
              <a:t>(and the creation of appropriate) Task Logs, before transferring the actioning and monitoring of these to ZCRM</a:t>
            </a:r>
          </a:p>
        </p:txBody>
      </p:sp>
    </p:spTree>
    <p:extLst>
      <p:ext uri="{BB962C8B-B14F-4D97-AF65-F5344CB8AC3E}">
        <p14:creationId xmlns:p14="http://schemas.microsoft.com/office/powerpoint/2010/main" val="327930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Priority: Customer Sites</a:t>
            </a:r>
          </a:p>
          <a:p>
            <a:pPr algn="ctr"/>
            <a:r>
              <a:rPr lang="en-US" sz="2800" b="1" i="1" dirty="0">
                <a:solidFill>
                  <a:schemeClr val="tx2">
                    <a:lumMod val="75000"/>
                  </a:schemeClr>
                </a:solidFill>
              </a:rPr>
              <a:t>ZCRM Sites</a:t>
            </a:r>
          </a:p>
        </p:txBody>
      </p:sp>
    </p:spTree>
    <p:extLst>
      <p:ext uri="{BB962C8B-B14F-4D97-AF65-F5344CB8AC3E}">
        <p14:creationId xmlns:p14="http://schemas.microsoft.com/office/powerpoint/2010/main" val="348467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 Sites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6001643"/>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"Address_2": "API Test Address 2",</a:t>
            </a:r>
          </a:p>
          <a:p>
            <a:r>
              <a:rPr lang="en-US" sz="1200" dirty="0"/>
              <a:t>        "Address_3": "API Test Address 3",</a:t>
            </a:r>
          </a:p>
          <a:p>
            <a:r>
              <a:rPr lang="en-US" sz="1200" dirty="0"/>
              <a:t>        "Address_4": "API Test City",</a:t>
            </a:r>
          </a:p>
          <a:p>
            <a:r>
              <a:rPr lang="en-US" sz="1200" dirty="0"/>
              <a:t>        "</a:t>
            </a:r>
            <a:r>
              <a:rPr lang="en-US" sz="1200" dirty="0" err="1"/>
              <a:t>Post_Code</a:t>
            </a:r>
            <a:r>
              <a:rPr lang="en-US" sz="1200" dirty="0"/>
              <a:t>": "API Test Post Code",</a:t>
            </a:r>
          </a:p>
          <a:p>
            <a:r>
              <a:rPr lang="en-US" sz="1200" dirty="0"/>
              <a:t>        "Country": "API Test Country",</a:t>
            </a:r>
          </a:p>
          <a:p>
            <a:r>
              <a:rPr lang="en-US" sz="1200" dirty="0"/>
              <a:t>        "Address_5": "API Test County",</a:t>
            </a:r>
          </a:p>
          <a:p>
            <a:r>
              <a:rPr lang="en-US" sz="1200" dirty="0"/>
              <a:t>        "Address_1": "API Test Street",</a:t>
            </a:r>
          </a:p>
          <a:p>
            <a:r>
              <a:rPr lang="en-US" sz="1200" dirty="0"/>
              <a:t>        "Name": "API Test Site Code",</a:t>
            </a:r>
          </a:p>
          <a:p>
            <a:r>
              <a:rPr lang="en-US" sz="1200" dirty="0"/>
              <a:t>        "</a:t>
            </a:r>
            <a:r>
              <a:rPr lang="en-US" sz="1200" dirty="0" err="1"/>
              <a:t>Site_Email</a:t>
            </a:r>
            <a:r>
              <a:rPr lang="en-US" sz="1200" dirty="0"/>
              <a:t>": "</a:t>
            </a:r>
            <a:r>
              <a:rPr lang="en-US" sz="1200" dirty="0" err="1"/>
              <a:t>site@sites.com</a:t>
            </a:r>
            <a:r>
              <a:rPr lang="en-US" sz="1200" dirty="0"/>
              <a:t>",</a:t>
            </a:r>
          </a:p>
          <a:p>
            <a:r>
              <a:rPr lang="en-US" sz="1200" dirty="0"/>
              <a:t>        "Phone": "Site </a:t>
            </a:r>
            <a:r>
              <a:rPr lang="en-US" sz="1200" dirty="0" err="1"/>
              <a:t>PhoneNo</a:t>
            </a:r>
            <a:r>
              <a:rPr lang="en-US" sz="1200" dirty="0"/>
              <a:t>",</a:t>
            </a:r>
          </a:p>
          <a:p>
            <a:r>
              <a:rPr lang="en-US" sz="1200" dirty="0"/>
              <a:t>        "</a:t>
            </a:r>
            <a:r>
              <a:rPr lang="en-US" sz="1200" dirty="0" err="1"/>
              <a:t>Site_Description</a:t>
            </a:r>
            <a:r>
              <a:rPr lang="en-US" sz="1200" dirty="0"/>
              <a:t>": "API test site record",</a:t>
            </a:r>
          </a:p>
          <a:p>
            <a:r>
              <a:rPr lang="en-US" sz="1200" dirty="0"/>
              <a:t>        "</a:t>
            </a:r>
            <a:r>
              <a:rPr lang="en-US" sz="1200" dirty="0" err="1"/>
              <a:t>In_Use</a:t>
            </a:r>
            <a:r>
              <a:rPr lang="en-US" sz="1200" dirty="0"/>
              <a:t>": true,</a:t>
            </a:r>
          </a:p>
          <a:p>
            <a:r>
              <a:rPr lang="en-US" sz="1200" dirty="0"/>
              <a:t>        "Contact":   {</a:t>
            </a:r>
          </a:p>
          <a:p>
            <a:r>
              <a:rPr lang="en-US" sz="1200" dirty="0"/>
              <a:t>            "name":"",</a:t>
            </a:r>
          </a:p>
          <a:p>
            <a:r>
              <a:rPr lang="en-US" sz="1200" dirty="0"/>
              <a:t>            "id":"193117000000169136"</a:t>
            </a:r>
          </a:p>
          <a:p>
            <a:r>
              <a:rPr lang="en-US" sz="1200" dirty="0"/>
              <a:t>        },</a:t>
            </a:r>
          </a:p>
          <a:p>
            <a:r>
              <a:rPr lang="en-US" sz="1200" dirty="0"/>
              <a:t>        "Company":   {</a:t>
            </a:r>
          </a:p>
          <a:p>
            <a:r>
              <a:rPr lang="en-US" sz="1200" dirty="0"/>
              <a:t>                        "name":"",</a:t>
            </a:r>
          </a:p>
          <a:p>
            <a:r>
              <a:rPr lang="en-US" sz="1200" dirty="0"/>
              <a:t>                        "id":"193117000000169007"</a:t>
            </a:r>
          </a:p>
          <a:p>
            <a:r>
              <a:rPr lang="en-US" sz="1200" dirty="0"/>
              <a:t>                    },</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a:p>
            <a:endParaRPr lang="en-US" sz="1200" dirty="0"/>
          </a:p>
        </p:txBody>
      </p:sp>
    </p:spTree>
    <p:extLst>
      <p:ext uri="{BB962C8B-B14F-4D97-AF65-F5344CB8AC3E}">
        <p14:creationId xmlns:p14="http://schemas.microsoft.com/office/powerpoint/2010/main" val="2685997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 Sites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DDC73D6F-59A2-3D4E-84DC-B78734A2A3D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10429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557575" cy="523220"/>
          </a:xfrm>
          <a:prstGeom prst="rect">
            <a:avLst/>
          </a:prstGeom>
          <a:noFill/>
        </p:spPr>
        <p:txBody>
          <a:bodyPr wrap="square" rtlCol="0">
            <a:spAutoFit/>
          </a:bodyPr>
          <a:lstStyle/>
          <a:p>
            <a:pPr algn="ctr"/>
            <a:r>
              <a:rPr lang="en-US" sz="2800" b="1" dirty="0">
                <a:solidFill>
                  <a:schemeClr val="tx2">
                    <a:lumMod val="75000"/>
                  </a:schemeClr>
                </a:solidFill>
              </a:rPr>
              <a:t>Customer Sites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"2019-07-15T15:14:42+01:00",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"2019-07-15T15:14:42+01:00",</a:t>
            </a:r>
          </a:p>
          <a:p>
            <a:r>
              <a:rPr lang="en-US" sz="1200" dirty="0"/>
              <a:t>                "id": "193117000000358062",</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890763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Priority: Customer Contacts</a:t>
            </a:r>
          </a:p>
          <a:p>
            <a:pPr algn="ctr"/>
            <a:r>
              <a:rPr lang="en-US" sz="2800" b="1" i="1" dirty="0">
                <a:solidFill>
                  <a:schemeClr val="tx2">
                    <a:lumMod val="75000"/>
                  </a:schemeClr>
                </a:solidFill>
              </a:rPr>
              <a:t>ZCRM Contacts</a:t>
            </a:r>
          </a:p>
        </p:txBody>
      </p:sp>
    </p:spTree>
    <p:extLst>
      <p:ext uri="{BB962C8B-B14F-4D97-AF65-F5344CB8AC3E}">
        <p14:creationId xmlns:p14="http://schemas.microsoft.com/office/powerpoint/2010/main" val="70163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 Contacts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6186309"/>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"Contact_Status1": "API Status",</a:t>
            </a:r>
          </a:p>
          <a:p>
            <a:r>
              <a:rPr lang="en-US" sz="1200" dirty="0"/>
              <a:t>            "</a:t>
            </a:r>
            <a:r>
              <a:rPr lang="en-US" sz="1200" dirty="0" err="1"/>
              <a:t>Customer_Statement_Contact</a:t>
            </a:r>
            <a:r>
              <a:rPr lang="en-US" sz="1200" dirty="0"/>
              <a:t>": true,</a:t>
            </a:r>
          </a:p>
          <a:p>
            <a:r>
              <a:rPr lang="en-US" sz="1200" dirty="0"/>
              <a:t>            "Description": "API Test Description",</a:t>
            </a:r>
          </a:p>
          <a:p>
            <a:r>
              <a:rPr lang="en-US" sz="1200" dirty="0"/>
              <a:t>            "</a:t>
            </a:r>
            <a:r>
              <a:rPr lang="en-US" sz="1200" dirty="0" err="1"/>
              <a:t>First_Name</a:t>
            </a:r>
            <a:r>
              <a:rPr lang="en-US" sz="1200" dirty="0"/>
              <a:t>": "API Test FirstName",</a:t>
            </a:r>
          </a:p>
          <a:p>
            <a:r>
              <a:rPr lang="en-US" sz="1200" dirty="0"/>
              <a:t>            "</a:t>
            </a:r>
            <a:r>
              <a:rPr lang="en-US" sz="1200" dirty="0" err="1"/>
              <a:t>Invoice_Contact</a:t>
            </a:r>
            <a:r>
              <a:rPr lang="en-US" sz="1200" dirty="0"/>
              <a:t>": true,</a:t>
            </a:r>
          </a:p>
          <a:p>
            <a:r>
              <a:rPr lang="en-US" sz="1200" dirty="0"/>
              <a:t>            "</a:t>
            </a:r>
            <a:r>
              <a:rPr lang="en-US" sz="1200" dirty="0" err="1"/>
              <a:t>Last_Name</a:t>
            </a:r>
            <a:r>
              <a:rPr lang="en-US" sz="1200" dirty="0"/>
              <a:t>": "API Test </a:t>
            </a:r>
            <a:r>
              <a:rPr lang="en-US" sz="1200" dirty="0" err="1"/>
              <a:t>LastName</a:t>
            </a:r>
            <a:r>
              <a:rPr lang="en-US" sz="1200" dirty="0"/>
              <a:t>",</a:t>
            </a:r>
          </a:p>
          <a:p>
            <a:r>
              <a:rPr lang="en-US" sz="1200" dirty="0"/>
              <a:t>            "</a:t>
            </a:r>
            <a:r>
              <a:rPr lang="en-US" sz="1200" dirty="0" err="1"/>
              <a:t>Main_Contact</a:t>
            </a:r>
            <a:r>
              <a:rPr lang="en-US" sz="1200" dirty="0"/>
              <a:t>": true,</a:t>
            </a:r>
          </a:p>
          <a:p>
            <a:r>
              <a:rPr lang="en-US" sz="1200" dirty="0"/>
              <a:t>            "Mobile": "API Test Mobile",</a:t>
            </a:r>
          </a:p>
          <a:p>
            <a:r>
              <a:rPr lang="en-US" sz="1200" dirty="0"/>
              <a:t>            "Email": "</a:t>
            </a:r>
            <a:r>
              <a:rPr lang="en-US" sz="1200" dirty="0" err="1"/>
              <a:t>APITestcontact@apitest.com</a:t>
            </a:r>
            <a:r>
              <a:rPr lang="en-US" sz="1200" dirty="0"/>
              <a:t>",</a:t>
            </a:r>
          </a:p>
          <a:p>
            <a:r>
              <a:rPr lang="en-US" sz="1200" dirty="0"/>
              <a:t>            "Phone": "API Test Phone",</a:t>
            </a:r>
          </a:p>
          <a:p>
            <a:r>
              <a:rPr lang="en-US" sz="1200" dirty="0"/>
              <a:t>            "</a:t>
            </a:r>
            <a:r>
              <a:rPr lang="en-US" sz="1200" dirty="0" err="1"/>
              <a:t>Sales_Order_Contact</a:t>
            </a:r>
            <a:r>
              <a:rPr lang="en-US" sz="1200" dirty="0"/>
              <a:t>": true,</a:t>
            </a:r>
          </a:p>
          <a:p>
            <a:r>
              <a:rPr lang="en-US" sz="1200" dirty="0"/>
              <a:t>            "</a:t>
            </a:r>
            <a:r>
              <a:rPr lang="en-US" sz="1200" dirty="0" err="1"/>
              <a:t>Shipment_Contact</a:t>
            </a:r>
            <a:r>
              <a:rPr lang="en-US" sz="1200" dirty="0"/>
              <a:t>": true,</a:t>
            </a:r>
          </a:p>
          <a:p>
            <a:r>
              <a:rPr lang="en-US" sz="1200" dirty="0"/>
              <a:t>            "Title": "Wing Commander",</a:t>
            </a:r>
          </a:p>
          <a:p>
            <a:r>
              <a:rPr lang="en-US" sz="1200" dirty="0"/>
              <a:t>            "</a:t>
            </a:r>
            <a:r>
              <a:rPr lang="en-US" sz="1200" dirty="0" err="1"/>
              <a:t>Account_Name</a:t>
            </a:r>
            <a:r>
              <a:rPr lang="en-US" sz="1200" dirty="0"/>
              <a:t>":   {</a:t>
            </a:r>
          </a:p>
          <a:p>
            <a:r>
              <a:rPr lang="en-US" sz="1200" dirty="0"/>
              <a:t>                "name":"",</a:t>
            </a:r>
          </a:p>
          <a:p>
            <a:r>
              <a:rPr lang="en-US" sz="1200" dirty="0"/>
              <a:t>                "id":"193117000000358040"</a:t>
            </a:r>
          </a:p>
          <a:p>
            <a:r>
              <a:rPr lang="en-US" sz="1200" dirty="0"/>
              <a:t>            },</a:t>
            </a:r>
          </a:p>
          <a:p>
            <a:r>
              <a:rPr lang="en-US" sz="1200" dirty="0"/>
              <a:t>            "Owner":   {</a:t>
            </a:r>
          </a:p>
          <a:p>
            <a:r>
              <a:rPr lang="en-US" sz="1200" dirty="0"/>
              <a:t>                            "name":"",</a:t>
            </a:r>
          </a:p>
          <a:p>
            <a:r>
              <a:rPr lang="en-US" sz="1200" dirty="0"/>
              <a:t>                            "id":"193117000000161291"</a:t>
            </a:r>
          </a:p>
          <a:p>
            <a:r>
              <a:rPr lang="en-US" sz="1200" dirty="0"/>
              <a:t>                        },</a:t>
            </a:r>
          </a:p>
          <a:p>
            <a:r>
              <a:rPr lang="en-US" sz="1200" dirty="0"/>
              <a:t>            "Site":   {</a:t>
            </a:r>
          </a:p>
          <a:p>
            <a:r>
              <a:rPr lang="en-US" sz="1200" dirty="0"/>
              <a:t>                            "name":"",</a:t>
            </a:r>
          </a:p>
          <a:p>
            <a:r>
              <a:rPr lang="en-US" sz="1200" dirty="0"/>
              <a:t>                            "id":"193117000000356134"</a:t>
            </a:r>
          </a:p>
          <a:p>
            <a:r>
              <a:rPr lang="en-US" sz="1200" dirty="0"/>
              <a:t>                        }                     </a:t>
            </a:r>
          </a:p>
          <a:p>
            <a:r>
              <a:rPr lang="en-US" sz="1200" dirty="0"/>
              <a:t>        }        </a:t>
            </a:r>
          </a:p>
          <a:p>
            <a:r>
              <a:rPr lang="en-US" sz="1200" dirty="0"/>
              <a:t>    ],</a:t>
            </a:r>
          </a:p>
          <a:p>
            <a:r>
              <a:rPr lang="en-US" sz="1200" dirty="0"/>
              <a:t>    "trigger":[ "workflow"]</a:t>
            </a:r>
          </a:p>
          <a:p>
            <a:r>
              <a:rPr lang="en-US" sz="1200" dirty="0"/>
              <a:t>}            </a:t>
            </a:r>
          </a:p>
        </p:txBody>
      </p:sp>
    </p:spTree>
    <p:extLst>
      <p:ext uri="{BB962C8B-B14F-4D97-AF65-F5344CB8AC3E}">
        <p14:creationId xmlns:p14="http://schemas.microsoft.com/office/powerpoint/2010/main" val="186084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Customer Contacts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C6F1C170-3026-A043-AAE6-3487F3B26327}"/>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14681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557575" cy="523220"/>
          </a:xfrm>
          <a:prstGeom prst="rect">
            <a:avLst/>
          </a:prstGeom>
          <a:noFill/>
        </p:spPr>
        <p:txBody>
          <a:bodyPr wrap="square" rtlCol="0">
            <a:spAutoFit/>
          </a:bodyPr>
          <a:lstStyle/>
          <a:p>
            <a:pPr algn="ctr"/>
            <a:r>
              <a:rPr lang="en-US" sz="2800" b="1" dirty="0">
                <a:solidFill>
                  <a:schemeClr val="tx2">
                    <a:lumMod val="75000"/>
                  </a:schemeClr>
                </a:solidFill>
              </a:rPr>
              <a:t>Customer Contacts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"2019-07-15T13:13:19+01:00",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"2019-07-15T13:13:19+01:00",</a:t>
            </a:r>
          </a:p>
          <a:p>
            <a:r>
              <a:rPr lang="en-US" sz="1200" dirty="0"/>
              <a:t>                "id": "193117000000358050",</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046071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1384995"/>
          </a:xfrm>
          <a:prstGeom prst="rect">
            <a:avLst/>
          </a:prstGeom>
          <a:noFill/>
        </p:spPr>
        <p:txBody>
          <a:bodyPr wrap="square" rtlCol="0">
            <a:spAutoFit/>
          </a:bodyPr>
          <a:lstStyle/>
          <a:p>
            <a:pPr algn="ctr"/>
            <a:r>
              <a:rPr lang="en-US" sz="2800" b="1" dirty="0">
                <a:solidFill>
                  <a:schemeClr val="tx2">
                    <a:lumMod val="75000"/>
                  </a:schemeClr>
                </a:solidFill>
              </a:rPr>
              <a:t>Priority: Customer to Customer Links</a:t>
            </a:r>
          </a:p>
          <a:p>
            <a:pPr algn="ctr"/>
            <a:r>
              <a:rPr lang="en-US" sz="2800" b="1" i="1" dirty="0">
                <a:solidFill>
                  <a:schemeClr val="tx2">
                    <a:lumMod val="75000"/>
                  </a:schemeClr>
                </a:solidFill>
              </a:rPr>
              <a:t>ZCRM </a:t>
            </a:r>
            <a:r>
              <a:rPr lang="en-US" sz="2800" b="1" i="1" dirty="0" err="1">
                <a:solidFill>
                  <a:schemeClr val="tx2">
                    <a:lumMod val="75000"/>
                  </a:schemeClr>
                </a:solidFill>
              </a:rPr>
              <a:t>CustomerLinks</a:t>
            </a:r>
            <a:endParaRPr lang="en-US" sz="2800" b="1" i="1" dirty="0">
              <a:solidFill>
                <a:schemeClr val="tx2">
                  <a:lumMod val="75000"/>
                </a:schemeClr>
              </a:solidFill>
            </a:endParaRPr>
          </a:p>
        </p:txBody>
      </p:sp>
    </p:spTree>
    <p:extLst>
      <p:ext uri="{BB962C8B-B14F-4D97-AF65-F5344CB8AC3E}">
        <p14:creationId xmlns:p14="http://schemas.microsoft.com/office/powerpoint/2010/main" val="2986404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err="1">
                <a:solidFill>
                  <a:schemeClr val="tx2">
                    <a:lumMod val="75000"/>
                  </a:schemeClr>
                </a:solidFill>
              </a:rPr>
              <a:t>CustomerLinks</a:t>
            </a:r>
            <a:r>
              <a:rPr lang="en-US" sz="2800" b="1" dirty="0">
                <a:solidFill>
                  <a:schemeClr val="tx2">
                    <a:lumMod val="75000"/>
                  </a:schemeClr>
                </a:solidFill>
              </a:rPr>
              <a:t>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4339650"/>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LinkingFrom</a:t>
            </a:r>
            <a:r>
              <a:rPr lang="en-US" sz="1200" dirty="0"/>
              <a:t>":   {</a:t>
            </a:r>
          </a:p>
          <a:p>
            <a:r>
              <a:rPr lang="en-US" sz="1200" dirty="0"/>
              <a:t>            "name":"",</a:t>
            </a:r>
          </a:p>
          <a:p>
            <a:r>
              <a:rPr lang="en-US" sz="1200" dirty="0"/>
              <a:t>            "id":"193117000000358022"</a:t>
            </a:r>
          </a:p>
          <a:p>
            <a:r>
              <a:rPr lang="en-US" sz="1200" dirty="0"/>
              <a:t>        }, </a:t>
            </a:r>
          </a:p>
          <a:p>
            <a:r>
              <a:rPr lang="en-US" sz="1200" dirty="0"/>
              <a:t>        "</a:t>
            </a:r>
            <a:r>
              <a:rPr lang="en-US" sz="1200" dirty="0" err="1"/>
              <a:t>LinkingTo</a:t>
            </a:r>
            <a:r>
              <a:rPr lang="en-US" sz="1200" dirty="0"/>
              <a:t>":   {</a:t>
            </a:r>
          </a:p>
          <a:p>
            <a:r>
              <a:rPr lang="en-US" sz="1200" dirty="0"/>
              <a:t>            "name":"",</a:t>
            </a:r>
          </a:p>
          <a:p>
            <a:r>
              <a:rPr lang="en-US" sz="1200" dirty="0"/>
              <a:t>            "id":"193117000000311501"</a:t>
            </a:r>
          </a:p>
          <a:p>
            <a:r>
              <a:rPr lang="en-US" sz="1200" dirty="0"/>
              <a:t>        },</a:t>
            </a:r>
          </a:p>
          <a:p>
            <a:r>
              <a:rPr lang="en-US" sz="1200" dirty="0"/>
              <a:t>        "</a:t>
            </a:r>
            <a:r>
              <a:rPr lang="en-US" sz="1200" dirty="0" err="1"/>
              <a:t>Default_School":true</a:t>
            </a:r>
            <a:r>
              <a:rPr lang="en-US" sz="1200" dirty="0"/>
              <a:t>,</a:t>
            </a:r>
          </a:p>
          <a:p>
            <a:r>
              <a:rPr lang="en-US" sz="1200" dirty="0"/>
              <a:t>        "</a:t>
            </a:r>
            <a:r>
              <a:rPr lang="en-US" sz="1200" dirty="0" err="1"/>
              <a:t>Generated_by_Priority":true</a:t>
            </a:r>
            <a:r>
              <a:rPr lang="en-US" sz="1200" dirty="0"/>
              <a:t>,</a:t>
            </a:r>
          </a:p>
          <a:p>
            <a:r>
              <a:rPr lang="en-US" sz="1200" dirty="0"/>
              <a:t>        "School_Number":"12345",</a:t>
            </a:r>
          </a:p>
          <a:p>
            <a:r>
              <a:rPr lang="en-US" sz="1200" dirty="0"/>
              <a:t>        "</a:t>
            </a:r>
            <a:r>
              <a:rPr lang="en-US" sz="1200" dirty="0" err="1"/>
              <a:t>School_Customer":"School</a:t>
            </a:r>
            <a:r>
              <a:rPr lang="en-US" sz="1200" dirty="0"/>
              <a:t>",  </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183241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Introduction 1.1</a:t>
            </a:r>
          </a:p>
        </p:txBody>
      </p:sp>
      <p:sp>
        <p:nvSpPr>
          <p:cNvPr id="4" name="TextBox 3">
            <a:extLst>
              <a:ext uri="{FF2B5EF4-FFF2-40B4-BE49-F238E27FC236}">
                <a16:creationId xmlns:a16="http://schemas.microsoft.com/office/drawing/2014/main" id="{3070C2E8-0D5D-C34B-BD45-B90049745150}"/>
              </a:ext>
            </a:extLst>
          </p:cNvPr>
          <p:cNvSpPr txBox="1"/>
          <p:nvPr/>
        </p:nvSpPr>
        <p:spPr>
          <a:xfrm>
            <a:off x="157843" y="911199"/>
            <a:ext cx="8191500" cy="6186309"/>
          </a:xfrm>
          <a:prstGeom prst="rect">
            <a:avLst/>
          </a:prstGeom>
          <a:noFill/>
        </p:spPr>
        <p:txBody>
          <a:bodyPr wrap="square" rtlCol="0">
            <a:spAutoFit/>
          </a:bodyPr>
          <a:lstStyle/>
          <a:p>
            <a:r>
              <a:rPr lang="en-US" sz="1200" dirty="0">
                <a:solidFill>
                  <a:schemeClr val="tx2">
                    <a:lumMod val="75000"/>
                  </a:schemeClr>
                </a:solidFill>
              </a:rPr>
              <a:t>Given the obvious increasing focus and reliance on the ZCRM platform for day to day monitoring, tactical reporting and BI analysis, the reliability, durability and dependability of the Priority to ZCRM interface is obviously </a:t>
            </a:r>
            <a:r>
              <a:rPr lang="en-US" sz="1200" b="1" dirty="0">
                <a:solidFill>
                  <a:schemeClr val="tx2">
                    <a:lumMod val="75000"/>
                  </a:schemeClr>
                </a:solidFill>
              </a:rPr>
              <a:t>critical</a:t>
            </a:r>
            <a:r>
              <a:rPr lang="en-US" sz="1200" dirty="0">
                <a:solidFill>
                  <a:schemeClr val="tx2">
                    <a:lumMod val="75000"/>
                  </a:schemeClr>
                </a:solidFill>
              </a:rPr>
              <a:t> and the design </a:t>
            </a:r>
            <a:r>
              <a:rPr lang="en-US" sz="1200" b="1" dirty="0">
                <a:solidFill>
                  <a:schemeClr val="tx2">
                    <a:lumMod val="75000"/>
                  </a:schemeClr>
                </a:solidFill>
              </a:rPr>
              <a:t>must </a:t>
            </a:r>
            <a:r>
              <a:rPr lang="en-US" sz="1200" dirty="0">
                <a:solidFill>
                  <a:schemeClr val="tx2">
                    <a:lumMod val="75000"/>
                  </a:schemeClr>
                </a:solidFill>
              </a:rPr>
              <a:t>include provisions for automated failsafe roll backs and retries in the event of:</a:t>
            </a:r>
          </a:p>
          <a:p>
            <a:endParaRPr lang="en-US" sz="1200" dirty="0">
              <a:solidFill>
                <a:schemeClr val="tx2">
                  <a:lumMod val="75000"/>
                </a:schemeClr>
              </a:solidFill>
            </a:endParaRPr>
          </a:p>
          <a:p>
            <a:pPr marL="628650" lvl="1" indent="-171450">
              <a:buFont typeface="Arial" panose="020B0604020202020204" pitchFamily="34" charset="0"/>
              <a:buChar char="•"/>
            </a:pPr>
            <a:r>
              <a:rPr lang="en-GB" sz="1200" dirty="0">
                <a:solidFill>
                  <a:schemeClr val="tx2">
                    <a:lumMod val="75000"/>
                  </a:schemeClr>
                </a:solidFill>
              </a:rPr>
              <a:t>OAuth rejections and Token invalidity </a:t>
            </a:r>
          </a:p>
          <a:p>
            <a:pPr marL="628650" lvl="1" indent="-171450">
              <a:buFont typeface="Arial" panose="020B0604020202020204" pitchFamily="34" charset="0"/>
              <a:buChar char="•"/>
            </a:pPr>
            <a:r>
              <a:rPr lang="en-GB" sz="1200" dirty="0">
                <a:solidFill>
                  <a:schemeClr val="tx2">
                    <a:lumMod val="75000"/>
                  </a:schemeClr>
                </a:solidFill>
              </a:rPr>
              <a:t>Data errors and API rejections</a:t>
            </a:r>
          </a:p>
          <a:p>
            <a:pPr marL="1085850" lvl="2" indent="-171450">
              <a:buFont typeface="Arial" panose="020B0604020202020204" pitchFamily="34" charset="0"/>
              <a:buChar char="•"/>
            </a:pPr>
            <a:r>
              <a:rPr lang="en-GB" sz="1200" dirty="0">
                <a:solidFill>
                  <a:schemeClr val="tx2">
                    <a:lumMod val="75000"/>
                  </a:schemeClr>
                </a:solidFill>
              </a:rPr>
              <a:t>Including unplanned/uncommunicated data model changes</a:t>
            </a:r>
          </a:p>
          <a:p>
            <a:pPr marL="628650" lvl="1" indent="-171450">
              <a:buFont typeface="Arial" panose="020B0604020202020204" pitchFamily="34" charset="0"/>
              <a:buChar char="•"/>
            </a:pPr>
            <a:r>
              <a:rPr lang="en-GB" sz="1200" dirty="0">
                <a:solidFill>
                  <a:schemeClr val="tx2">
                    <a:lumMod val="75000"/>
                  </a:schemeClr>
                </a:solidFill>
              </a:rPr>
              <a:t>Communication outages</a:t>
            </a:r>
          </a:p>
          <a:p>
            <a:pPr marL="628650" lvl="1" indent="-171450">
              <a:buFont typeface="Arial" panose="020B0604020202020204" pitchFamily="34" charset="0"/>
              <a:buChar char="•"/>
            </a:pPr>
            <a:r>
              <a:rPr lang="en-GB" sz="1200" dirty="0">
                <a:solidFill>
                  <a:schemeClr val="tx2">
                    <a:lumMod val="75000"/>
                  </a:schemeClr>
                </a:solidFill>
              </a:rPr>
              <a:t>General and unspecified Outages</a:t>
            </a:r>
          </a:p>
          <a:p>
            <a:pPr marL="628650" lvl="1" indent="-171450">
              <a:buFont typeface="Arial" panose="020B0604020202020204" pitchFamily="34" charset="0"/>
              <a:buChar char="•"/>
            </a:pPr>
            <a:r>
              <a:rPr lang="en-GB" sz="1200" dirty="0">
                <a:solidFill>
                  <a:schemeClr val="tx2">
                    <a:lumMod val="75000"/>
                  </a:schemeClr>
                </a:solidFill>
              </a:rPr>
              <a:t>API Limit busts</a:t>
            </a:r>
          </a:p>
          <a:p>
            <a:pPr marL="1085850" lvl="2" indent="-171450">
              <a:buFont typeface="Arial" panose="020B0604020202020204" pitchFamily="34" charset="0"/>
              <a:buChar char="•"/>
            </a:pPr>
            <a:r>
              <a:rPr lang="en-GB" sz="1200" i="1" dirty="0">
                <a:solidFill>
                  <a:schemeClr val="tx2">
                    <a:lumMod val="75000"/>
                  </a:schemeClr>
                </a:solidFill>
              </a:rPr>
              <a:t>There is a finite limit of API calls allowed per 24 hour period and once this limit is reached, the “mailbox is full” and further API calls will be rejected</a:t>
            </a:r>
          </a:p>
          <a:p>
            <a:pPr marL="628650" lvl="1" indent="-171450">
              <a:buFont typeface="Arial" panose="020B0604020202020204" pitchFamily="34" charset="0"/>
              <a:buChar char="•"/>
            </a:pPr>
            <a:r>
              <a:rPr lang="en-GB" sz="1200" dirty="0">
                <a:solidFill>
                  <a:schemeClr val="tx2">
                    <a:lumMod val="75000"/>
                  </a:schemeClr>
                </a:solidFill>
              </a:rPr>
              <a:t>Platform maintenance</a:t>
            </a:r>
          </a:p>
          <a:p>
            <a:pPr marL="628650" lvl="1" indent="-171450">
              <a:buFont typeface="Arial" panose="020B0604020202020204" pitchFamily="34" charset="0"/>
              <a:buChar char="•"/>
            </a:pPr>
            <a:r>
              <a:rPr lang="en-GB" sz="1200" dirty="0">
                <a:solidFill>
                  <a:schemeClr val="tx2">
                    <a:lumMod val="75000"/>
                  </a:schemeClr>
                </a:solidFill>
              </a:rPr>
              <a:t>Other happenings </a:t>
            </a:r>
            <a:r>
              <a:rPr lang="en-GB" sz="1200" dirty="0">
                <a:solidFill>
                  <a:schemeClr val="tx2">
                    <a:lumMod val="75000"/>
                  </a:schemeClr>
                </a:solidFill>
                <a:sym typeface="Wingdings" pitchFamily="2" charset="2"/>
              </a:rPr>
              <a:t></a:t>
            </a:r>
            <a:endParaRPr lang="en-GB" sz="1200" dirty="0">
              <a:solidFill>
                <a:schemeClr val="tx2">
                  <a:lumMod val="75000"/>
                </a:schemeClr>
              </a:solidFill>
            </a:endParaRPr>
          </a:p>
          <a:p>
            <a:pPr lvl="1"/>
            <a:endParaRPr lang="en-GB" sz="1200" dirty="0">
              <a:solidFill>
                <a:schemeClr val="tx2">
                  <a:lumMod val="75000"/>
                </a:schemeClr>
              </a:solidFill>
            </a:endParaRPr>
          </a:p>
          <a:p>
            <a:r>
              <a:rPr lang="en-GB" sz="1200" dirty="0">
                <a:solidFill>
                  <a:schemeClr val="tx2">
                    <a:lumMod val="75000"/>
                  </a:schemeClr>
                </a:solidFill>
              </a:rPr>
              <a:t>“Retry until done”, retaining the appropriate time order of transactions, in outage situations and intelligent failure analysis and response is expected in data and authorisation failures, including the knock on effect of module sequence insert failure in the event of a “linked to” module not being in ZCRM, due to an insert failure upstream. Data sitting in “Draft” transactions is a possible design option.</a:t>
            </a:r>
          </a:p>
          <a:p>
            <a:endParaRPr lang="en-GB" sz="1200" dirty="0">
              <a:solidFill>
                <a:schemeClr val="tx2">
                  <a:lumMod val="75000"/>
                </a:schemeClr>
              </a:solidFill>
            </a:endParaRPr>
          </a:p>
          <a:p>
            <a:r>
              <a:rPr lang="en-GB" sz="1200" dirty="0">
                <a:solidFill>
                  <a:schemeClr val="tx2">
                    <a:lumMod val="75000"/>
                  </a:schemeClr>
                </a:solidFill>
              </a:rPr>
              <a:t>Example “Invalid </a:t>
            </a:r>
            <a:r>
              <a:rPr lang="en-GB" sz="1200" dirty="0" err="1">
                <a:solidFill>
                  <a:schemeClr val="tx2">
                    <a:lumMod val="75000"/>
                  </a:schemeClr>
                </a:solidFill>
              </a:rPr>
              <a:t>AuthToken</a:t>
            </a:r>
            <a:r>
              <a:rPr lang="en-GB" sz="1200" dirty="0">
                <a:solidFill>
                  <a:schemeClr val="tx2">
                    <a:lumMod val="75000"/>
                  </a:schemeClr>
                </a:solidFill>
              </a:rPr>
              <a:t>” response on API record Insert Method (This requires the token Refresh Method to be used):</a:t>
            </a:r>
          </a:p>
          <a:p>
            <a:endParaRPr lang="en-GB" sz="1200" dirty="0">
              <a:solidFill>
                <a:schemeClr val="tx2">
                  <a:lumMod val="75000"/>
                </a:schemeClr>
              </a:solidFill>
            </a:endParaRPr>
          </a:p>
          <a:p>
            <a:pPr lvl="2"/>
            <a:r>
              <a:rPr lang="en-US" sz="1200" dirty="0"/>
              <a:t>{</a:t>
            </a:r>
          </a:p>
          <a:p>
            <a:pPr lvl="2"/>
            <a:r>
              <a:rPr lang="en-US" sz="1200" dirty="0"/>
              <a:t>    "code": "INVALID_TOKEN",</a:t>
            </a:r>
          </a:p>
          <a:p>
            <a:pPr lvl="2"/>
            <a:r>
              <a:rPr lang="en-US" sz="1200" dirty="0"/>
              <a:t>    "details": {},</a:t>
            </a:r>
          </a:p>
          <a:p>
            <a:pPr lvl="2"/>
            <a:r>
              <a:rPr lang="en-US" sz="1200" dirty="0"/>
              <a:t>    "message": "invalid </a:t>
            </a:r>
            <a:r>
              <a:rPr lang="en-US" sz="1200" dirty="0" err="1"/>
              <a:t>oauth</a:t>
            </a:r>
            <a:r>
              <a:rPr lang="en-US" sz="1200" dirty="0"/>
              <a:t> token",</a:t>
            </a:r>
          </a:p>
          <a:p>
            <a:pPr lvl="2"/>
            <a:r>
              <a:rPr lang="en-US" sz="1200" dirty="0"/>
              <a:t>    "status": "error"</a:t>
            </a:r>
          </a:p>
          <a:p>
            <a:pPr lvl="2"/>
            <a:r>
              <a:rPr lang="en-US" sz="1200" dirty="0"/>
              <a:t>}</a:t>
            </a:r>
          </a:p>
          <a:p>
            <a:endParaRPr lang="en-GB" sz="1200" dirty="0">
              <a:solidFill>
                <a:schemeClr val="tx2">
                  <a:lumMod val="75000"/>
                </a:schemeClr>
              </a:solidFill>
            </a:endParaRPr>
          </a:p>
          <a:p>
            <a:r>
              <a:rPr lang="en-GB" sz="1200" dirty="0">
                <a:solidFill>
                  <a:schemeClr val="tx2">
                    <a:lumMod val="75000"/>
                  </a:schemeClr>
                </a:solidFill>
              </a:rPr>
              <a:t>In addition to the dynamic and closed loop Write/Check Response/Write again on error architecture, an automated </a:t>
            </a:r>
            <a:r>
              <a:rPr lang="en-GB" sz="1200" b="1" dirty="0">
                <a:solidFill>
                  <a:schemeClr val="tx2">
                    <a:lumMod val="75000"/>
                  </a:schemeClr>
                </a:solidFill>
              </a:rPr>
              <a:t>“truing-up mechanism” </a:t>
            </a:r>
            <a:r>
              <a:rPr lang="en-GB" sz="1200" dirty="0">
                <a:solidFill>
                  <a:schemeClr val="tx2">
                    <a:lumMod val="75000"/>
                  </a:schemeClr>
                </a:solidFill>
              </a:rPr>
              <a:t>must be available, to periodically and on demand, compare the current Priority/ZCRM data states and state of sync.</a:t>
            </a:r>
          </a:p>
          <a:p>
            <a:endParaRPr lang="en-GB" sz="1200" dirty="0">
              <a:solidFill>
                <a:schemeClr val="tx2">
                  <a:lumMod val="75000"/>
                </a:schemeClr>
              </a:solidFill>
            </a:endParaRPr>
          </a:p>
          <a:p>
            <a:endParaRPr lang="en-US" sz="1200" dirty="0">
              <a:solidFill>
                <a:schemeClr val="tx2">
                  <a:lumMod val="75000"/>
                </a:schemeClr>
              </a:solidFill>
            </a:endParaRPr>
          </a:p>
        </p:txBody>
      </p:sp>
    </p:spTree>
    <p:extLst>
      <p:ext uri="{BB962C8B-B14F-4D97-AF65-F5344CB8AC3E}">
        <p14:creationId xmlns:p14="http://schemas.microsoft.com/office/powerpoint/2010/main" val="102765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err="1">
                <a:solidFill>
                  <a:schemeClr val="tx2">
                    <a:lumMod val="75000"/>
                  </a:schemeClr>
                </a:solidFill>
              </a:rPr>
              <a:t>CustomerLinks</a:t>
            </a:r>
            <a:r>
              <a:rPr lang="en-US" sz="2800" b="1" dirty="0">
                <a:solidFill>
                  <a:schemeClr val="tx2">
                    <a:lumMod val="75000"/>
                  </a:schemeClr>
                </a:solidFill>
              </a:rPr>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6690CE91-C78E-244D-AF71-C290E814A3D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95947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557575" cy="523220"/>
          </a:xfrm>
          <a:prstGeom prst="rect">
            <a:avLst/>
          </a:prstGeom>
          <a:noFill/>
        </p:spPr>
        <p:txBody>
          <a:bodyPr wrap="square" rtlCol="0">
            <a:spAutoFit/>
          </a:bodyPr>
          <a:lstStyle/>
          <a:p>
            <a:pPr algn="ctr"/>
            <a:r>
              <a:rPr lang="en-US" sz="2800" b="1" dirty="0" err="1">
                <a:solidFill>
                  <a:schemeClr val="tx2">
                    <a:lumMod val="75000"/>
                  </a:schemeClr>
                </a:solidFill>
              </a:rPr>
              <a:t>CustomerLinks</a:t>
            </a:r>
            <a:r>
              <a:rPr lang="en-US" sz="2800" b="1" dirty="0">
                <a:solidFill>
                  <a:schemeClr val="tx2">
                    <a:lumMod val="75000"/>
                  </a:schemeClr>
                </a:solidFill>
              </a:rPr>
              <a:t>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"2019-07-23T13:11:02+01:00",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"2019-07-23T13:11:02+01:00",</a:t>
            </a:r>
          </a:p>
          <a:p>
            <a:r>
              <a:rPr lang="en-US" sz="1200" dirty="0"/>
              <a:t>                "id": "193117000000403009",</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817893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Priority: Parts Catalogue</a:t>
            </a:r>
          </a:p>
          <a:p>
            <a:pPr algn="ctr"/>
            <a:r>
              <a:rPr lang="en-US" sz="2800" b="1" i="1" dirty="0">
                <a:solidFill>
                  <a:schemeClr val="tx2">
                    <a:lumMod val="75000"/>
                  </a:schemeClr>
                </a:solidFill>
              </a:rPr>
              <a:t>ZCRM </a:t>
            </a:r>
            <a:r>
              <a:rPr lang="en-US" sz="2800" b="1" i="1" dirty="0" err="1">
                <a:solidFill>
                  <a:schemeClr val="tx2">
                    <a:lumMod val="75000"/>
                  </a:schemeClr>
                </a:solidFill>
              </a:rPr>
              <a:t>Part_Catalogue</a:t>
            </a:r>
            <a:endParaRPr lang="en-US" sz="2800" b="1" i="1" dirty="0">
              <a:solidFill>
                <a:schemeClr val="tx2">
                  <a:lumMod val="75000"/>
                </a:schemeClr>
              </a:solidFill>
            </a:endParaRPr>
          </a:p>
        </p:txBody>
      </p:sp>
    </p:spTree>
    <p:extLst>
      <p:ext uri="{BB962C8B-B14F-4D97-AF65-F5344CB8AC3E}">
        <p14:creationId xmlns:p14="http://schemas.microsoft.com/office/powerpoint/2010/main" val="2649266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Parts Catalogue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573745"/>
            <a:ext cx="4637314" cy="6370975"/>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"Name": "API Part Code",</a:t>
            </a:r>
          </a:p>
          <a:p>
            <a:r>
              <a:rPr lang="en-US" sz="1200" dirty="0"/>
              <a:t>        "</a:t>
            </a:r>
            <a:r>
              <a:rPr lang="en-US" sz="1200" dirty="0" err="1"/>
              <a:t>Part_Description</a:t>
            </a:r>
            <a:r>
              <a:rPr lang="en-US" sz="1200" dirty="0"/>
              <a:t>": "API Part Description",</a:t>
            </a:r>
          </a:p>
          <a:p>
            <a:r>
              <a:rPr lang="en-US" sz="1200" dirty="0"/>
              <a:t>        "</a:t>
            </a:r>
            <a:r>
              <a:rPr lang="en-US" sz="1200" dirty="0" err="1"/>
              <a:t>Bar_Code_Number</a:t>
            </a:r>
            <a:r>
              <a:rPr lang="en-US" sz="1200" dirty="0"/>
              <a:t>": "API </a:t>
            </a:r>
            <a:r>
              <a:rPr lang="en-US" sz="1200" dirty="0" err="1"/>
              <a:t>BarcodeNumber</a:t>
            </a:r>
            <a:r>
              <a:rPr lang="en-US" sz="1200" dirty="0"/>
              <a:t>",</a:t>
            </a:r>
          </a:p>
          <a:p>
            <a:r>
              <a:rPr lang="en-US" sz="1200" dirty="0"/>
              <a:t>        "</a:t>
            </a:r>
            <a:r>
              <a:rPr lang="en-US" sz="1200" dirty="0" err="1"/>
              <a:t>Base_Product_Code</a:t>
            </a:r>
            <a:r>
              <a:rPr lang="en-US" sz="1200" dirty="0"/>
              <a:t>":    {</a:t>
            </a:r>
          </a:p>
          <a:p>
            <a:r>
              <a:rPr lang="en-US" sz="1200" dirty="0"/>
              <a:t>                        "name":"",</a:t>
            </a:r>
          </a:p>
          <a:p>
            <a:r>
              <a:rPr lang="en-US" sz="1200" dirty="0"/>
              <a:t>                        "id":"193117000000330197"</a:t>
            </a:r>
          </a:p>
          <a:p>
            <a:r>
              <a:rPr lang="en-US" sz="1200" dirty="0"/>
              <a:t>                    },</a:t>
            </a:r>
          </a:p>
          <a:p>
            <a:r>
              <a:rPr lang="en-US" sz="1200" dirty="0"/>
              <a:t>        "</a:t>
            </a:r>
            <a:r>
              <a:rPr lang="en-US" sz="1200" dirty="0" err="1"/>
              <a:t>Base_Product_Description</a:t>
            </a:r>
            <a:r>
              <a:rPr lang="en-US" sz="1200" dirty="0"/>
              <a:t>": "API Test Base Product Description",</a:t>
            </a:r>
          </a:p>
          <a:p>
            <a:r>
              <a:rPr lang="en-US" sz="1200" dirty="0"/>
              <a:t>        "</a:t>
            </a:r>
            <a:r>
              <a:rPr lang="en-US" sz="1200" dirty="0" err="1"/>
              <a:t>Status_of_Part</a:t>
            </a:r>
            <a:r>
              <a:rPr lang="en-US" sz="1200" dirty="0"/>
              <a:t>": "API Test Status",</a:t>
            </a:r>
          </a:p>
          <a:p>
            <a:r>
              <a:rPr lang="en-US" sz="1200" dirty="0"/>
              <a:t>        "Range": "API Test Range",</a:t>
            </a:r>
          </a:p>
          <a:p>
            <a:r>
              <a:rPr lang="en-US" sz="1200" dirty="0"/>
              <a:t>        "</a:t>
            </a:r>
            <a:r>
              <a:rPr lang="en-US" sz="1200" dirty="0" err="1"/>
              <a:t>VAT_Group_Code</a:t>
            </a:r>
            <a:r>
              <a:rPr lang="en-US" sz="1200" dirty="0"/>
              <a:t>": "API Test VAT Code",</a:t>
            </a:r>
          </a:p>
          <a:p>
            <a:r>
              <a:rPr lang="en-US" sz="1200" dirty="0"/>
              <a:t>        "</a:t>
            </a:r>
            <a:r>
              <a:rPr lang="en-US" sz="1200" dirty="0" err="1"/>
              <a:t>Base_Product</a:t>
            </a:r>
            <a:r>
              <a:rPr lang="en-US" sz="1200" dirty="0"/>
              <a:t>": true,</a:t>
            </a:r>
          </a:p>
          <a:p>
            <a:r>
              <a:rPr lang="en-US" sz="1200" dirty="0"/>
              <a:t>        "</a:t>
            </a:r>
            <a:r>
              <a:rPr lang="en-US" sz="1200" dirty="0" err="1"/>
              <a:t>Is_this_Separate</a:t>
            </a:r>
            <a:r>
              <a:rPr lang="en-US" sz="1200" dirty="0"/>
              <a:t>": true,</a:t>
            </a:r>
          </a:p>
          <a:p>
            <a:r>
              <a:rPr lang="en-US" sz="1200" dirty="0"/>
              <a:t>        "</a:t>
            </a:r>
            <a:r>
              <a:rPr lang="en-US" sz="1200" dirty="0" err="1"/>
              <a:t>Available_for_Sale</a:t>
            </a:r>
            <a:r>
              <a:rPr lang="en-US" sz="1200" dirty="0"/>
              <a:t>": "123456",</a:t>
            </a:r>
          </a:p>
          <a:p>
            <a:r>
              <a:rPr lang="en-US" sz="1200" dirty="0"/>
              <a:t>        "Valid_To":"2019-07-31",</a:t>
            </a:r>
          </a:p>
          <a:p>
            <a:r>
              <a:rPr lang="en-US" sz="1200" dirty="0"/>
              <a:t>        "Valid_From":"2019-07-01",</a:t>
            </a:r>
          </a:p>
          <a:p>
            <a:r>
              <a:rPr lang="en-US" sz="1200" dirty="0"/>
              <a:t>        "Standard_Cost":"123.45",</a:t>
            </a:r>
          </a:p>
          <a:p>
            <a:r>
              <a:rPr lang="en-US" sz="1200" dirty="0"/>
              <a:t>        "Cost":"125",</a:t>
            </a:r>
          </a:p>
          <a:p>
            <a:r>
              <a:rPr lang="en-US" sz="1200" dirty="0"/>
              <a:t>        "</a:t>
            </a:r>
            <a:r>
              <a:rPr lang="en-US" sz="1200" dirty="0" err="1"/>
              <a:t>Currency_Code":"API</a:t>
            </a:r>
            <a:r>
              <a:rPr lang="en-US" sz="1200" dirty="0"/>
              <a:t>",</a:t>
            </a:r>
          </a:p>
          <a:p>
            <a:r>
              <a:rPr lang="en-US" sz="1200" dirty="0"/>
              <a:t>        "</a:t>
            </a:r>
            <a:r>
              <a:rPr lang="en-US" sz="1200" dirty="0" err="1"/>
              <a:t>School_Number</a:t>
            </a:r>
            <a:r>
              <a:rPr lang="en-US" sz="1200" dirty="0"/>
              <a:t>":   {</a:t>
            </a:r>
          </a:p>
          <a:p>
            <a:r>
              <a:rPr lang="en-US" sz="1200" dirty="0"/>
              <a:t>                        "name":"",</a:t>
            </a:r>
          </a:p>
          <a:p>
            <a:r>
              <a:rPr lang="en-US" sz="1200" dirty="0"/>
              <a:t>                        "id":"193117000000169007"</a:t>
            </a:r>
          </a:p>
          <a:p>
            <a:r>
              <a:rPr lang="en-US" sz="1200" dirty="0"/>
              <a:t>                    },</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3360892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Parts Catalogue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BB91674C-DCD3-3947-AD0C-876A66BB6FD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5893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557575" cy="523220"/>
          </a:xfrm>
          <a:prstGeom prst="rect">
            <a:avLst/>
          </a:prstGeom>
          <a:noFill/>
        </p:spPr>
        <p:txBody>
          <a:bodyPr wrap="square" rtlCol="0">
            <a:spAutoFit/>
          </a:bodyPr>
          <a:lstStyle/>
          <a:p>
            <a:pPr algn="ctr"/>
            <a:r>
              <a:rPr lang="en-US" sz="2800" b="1" dirty="0">
                <a:solidFill>
                  <a:schemeClr val="tx2">
                    <a:lumMod val="75000"/>
                  </a:schemeClr>
                </a:solidFill>
              </a:rPr>
              <a:t>Parts Catalogue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"2019-07-15T16:28:58+01:00",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"2019-07-15T16:28:58+01:00",</a:t>
            </a:r>
          </a:p>
          <a:p>
            <a:r>
              <a:rPr lang="en-US" sz="1200" dirty="0"/>
              <a:t>                "id": "193117000000358075",</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160932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800" dirty="0">
                <a:solidFill>
                  <a:schemeClr val="tx2">
                    <a:lumMod val="75000"/>
                  </a:schemeClr>
                </a:solidFill>
              </a:rPr>
              <a:t>Price Lists</a:t>
            </a:r>
            <a:endParaRPr lang="en-US" sz="2800" b="1" dirty="0">
              <a:solidFill>
                <a:schemeClr val="tx2">
                  <a:lumMod val="75000"/>
                </a:schemeClr>
              </a:solidFill>
            </a:endParaRPr>
          </a:p>
          <a:p>
            <a:pPr algn="ctr"/>
            <a:r>
              <a:rPr lang="en-US" sz="2800" b="1" i="1" dirty="0">
                <a:solidFill>
                  <a:schemeClr val="tx2">
                    <a:lumMod val="75000"/>
                  </a:schemeClr>
                </a:solidFill>
              </a:rPr>
              <a:t>ZCRM </a:t>
            </a:r>
            <a:r>
              <a:rPr lang="en-US" sz="2800" b="1" i="1" dirty="0" err="1">
                <a:solidFill>
                  <a:schemeClr val="tx2">
                    <a:lumMod val="75000"/>
                  </a:schemeClr>
                </a:solidFill>
              </a:rPr>
              <a:t>Customer_Price_Lists</a:t>
            </a:r>
            <a:endParaRPr lang="en-US" sz="2800" b="1" i="1" dirty="0">
              <a:solidFill>
                <a:schemeClr val="tx2">
                  <a:lumMod val="75000"/>
                </a:schemeClr>
              </a:solidFill>
            </a:endParaRPr>
          </a:p>
        </p:txBody>
      </p:sp>
    </p:spTree>
    <p:extLst>
      <p:ext uri="{BB962C8B-B14F-4D97-AF65-F5344CB8AC3E}">
        <p14:creationId xmlns:p14="http://schemas.microsoft.com/office/powerpoint/2010/main" val="1752424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Price List 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3046988"/>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"Name": "API </a:t>
            </a:r>
            <a:r>
              <a:rPr lang="en-US" sz="1200" dirty="0" err="1"/>
              <a:t>PriceList</a:t>
            </a:r>
            <a:r>
              <a:rPr lang="en-US" sz="1200" dirty="0"/>
              <a:t> Code",</a:t>
            </a:r>
          </a:p>
          <a:p>
            <a:r>
              <a:rPr lang="en-US" sz="1200" dirty="0"/>
              <a:t>        "</a:t>
            </a:r>
            <a:r>
              <a:rPr lang="en-US" sz="1200" dirty="0" err="1"/>
              <a:t>List_Description</a:t>
            </a:r>
            <a:r>
              <a:rPr lang="en-US" sz="1200" dirty="0"/>
              <a:t>": "API </a:t>
            </a:r>
            <a:r>
              <a:rPr lang="en-US" sz="1200" dirty="0" err="1"/>
              <a:t>PriceList</a:t>
            </a:r>
            <a:r>
              <a:rPr lang="en-US" sz="1200" dirty="0"/>
              <a:t> Description",</a:t>
            </a:r>
          </a:p>
          <a:p>
            <a:r>
              <a:rPr lang="en-US" sz="1200" dirty="0"/>
              <a:t>        "</a:t>
            </a:r>
            <a:r>
              <a:rPr lang="en-US" sz="1200" dirty="0" err="1"/>
              <a:t>Currency_Code</a:t>
            </a:r>
            <a:r>
              <a:rPr lang="en-US" sz="1200" dirty="0"/>
              <a:t>": "API",</a:t>
            </a:r>
          </a:p>
          <a:p>
            <a:r>
              <a:rPr lang="en-US" sz="1200" dirty="0"/>
              <a:t>        "</a:t>
            </a:r>
            <a:r>
              <a:rPr lang="en-US" sz="1200" dirty="0" err="1"/>
              <a:t>Valid_List_Date</a:t>
            </a:r>
            <a:r>
              <a:rPr lang="en-US" sz="1200" dirty="0"/>
              <a:t>": "2019-07-15",</a:t>
            </a:r>
          </a:p>
          <a:p>
            <a:r>
              <a:rPr lang="en-US" sz="1200" dirty="0"/>
              <a:t>        "</a:t>
            </a:r>
            <a:r>
              <a:rPr lang="en-US" sz="1200" dirty="0" err="1"/>
              <a:t>In_Use</a:t>
            </a:r>
            <a:r>
              <a:rPr lang="en-US" sz="1200" dirty="0"/>
              <a:t>": true,</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429395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380049" cy="523220"/>
          </a:xfrm>
          <a:prstGeom prst="rect">
            <a:avLst/>
          </a:prstGeom>
          <a:noFill/>
        </p:spPr>
        <p:txBody>
          <a:bodyPr wrap="square" rtlCol="0">
            <a:spAutoFit/>
          </a:bodyPr>
          <a:lstStyle/>
          <a:p>
            <a:pPr algn="ctr"/>
            <a:r>
              <a:rPr lang="en-US" sz="2800" b="1" dirty="0">
                <a:solidFill>
                  <a:schemeClr val="tx2">
                    <a:lumMod val="75000"/>
                  </a:schemeClr>
                </a:solidFill>
              </a:rPr>
              <a:t>Price List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5" name="Picture 4" descr="A screenshot of a social media post&#10;&#10;Description automatically generated">
            <a:extLst>
              <a:ext uri="{FF2B5EF4-FFF2-40B4-BE49-F238E27FC236}">
                <a16:creationId xmlns:a16="http://schemas.microsoft.com/office/drawing/2014/main" id="{76680EA8-35D5-B94E-A331-8664CAD1E9B7}"/>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104075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550796" y="104955"/>
            <a:ext cx="4557575" cy="523220"/>
          </a:xfrm>
          <a:prstGeom prst="rect">
            <a:avLst/>
          </a:prstGeom>
          <a:noFill/>
        </p:spPr>
        <p:txBody>
          <a:bodyPr wrap="square" rtlCol="0">
            <a:spAutoFit/>
          </a:bodyPr>
          <a:lstStyle/>
          <a:p>
            <a:pPr algn="ctr"/>
            <a:r>
              <a:rPr lang="en-US" sz="2800" b="1" dirty="0">
                <a:solidFill>
                  <a:schemeClr val="tx2">
                    <a:lumMod val="75000"/>
                  </a:schemeClr>
                </a:solidFill>
              </a:rPr>
              <a:t>Price List 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"2019-07-15T17:34:29+01:00",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"2019-07-15T17:34:29+01:00",</a:t>
            </a:r>
          </a:p>
          <a:p>
            <a:r>
              <a:rPr lang="en-US" sz="1200" dirty="0"/>
              <a:t>                "id": "193117000000358094",</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343302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Introduction 1.2</a:t>
            </a:r>
          </a:p>
        </p:txBody>
      </p:sp>
      <p:sp>
        <p:nvSpPr>
          <p:cNvPr id="4" name="TextBox 3">
            <a:extLst>
              <a:ext uri="{FF2B5EF4-FFF2-40B4-BE49-F238E27FC236}">
                <a16:creationId xmlns:a16="http://schemas.microsoft.com/office/drawing/2014/main" id="{3070C2E8-0D5D-C34B-BD45-B90049745150}"/>
              </a:ext>
            </a:extLst>
          </p:cNvPr>
          <p:cNvSpPr txBox="1"/>
          <p:nvPr/>
        </p:nvSpPr>
        <p:spPr>
          <a:xfrm>
            <a:off x="383721" y="932971"/>
            <a:ext cx="8376557" cy="4801314"/>
          </a:xfrm>
          <a:prstGeom prst="rect">
            <a:avLst/>
          </a:prstGeom>
          <a:noFill/>
        </p:spPr>
        <p:txBody>
          <a:bodyPr wrap="square" rtlCol="0">
            <a:spAutoFit/>
          </a:bodyPr>
          <a:lstStyle/>
          <a:p>
            <a:r>
              <a:rPr lang="en-GB" sz="1200" dirty="0">
                <a:solidFill>
                  <a:schemeClr val="tx2">
                    <a:lumMod val="75000"/>
                  </a:schemeClr>
                </a:solidFill>
              </a:rPr>
              <a:t>An additional field/column will be required in each Priority Module/Dataset/View to store the ZCRM record ID which is returned when a new record is created in ZCRM. This ID is required both for record Edit and when Linking records in ZCRM using Lookup fields:</a:t>
            </a:r>
          </a:p>
          <a:p>
            <a:endParaRPr lang="en-GB" sz="1200" dirty="0">
              <a:solidFill>
                <a:schemeClr val="tx2">
                  <a:lumMod val="75000"/>
                </a:schemeClr>
              </a:solidFill>
            </a:endParaRPr>
          </a:p>
          <a:p>
            <a:pPr lvl="2"/>
            <a:r>
              <a:rPr lang="en-US" sz="1200" dirty="0"/>
              <a:t>"</a:t>
            </a:r>
            <a:r>
              <a:rPr lang="en-US" sz="1200" dirty="0" err="1"/>
              <a:t>Created_Time</a:t>
            </a:r>
            <a:r>
              <a:rPr lang="en-US" sz="1200" dirty="0"/>
              <a:t>": "2019-07-15T11:47:03+01:00",</a:t>
            </a:r>
          </a:p>
          <a:p>
            <a:pPr lvl="2"/>
            <a:r>
              <a:rPr lang="en-US" sz="1200" dirty="0"/>
              <a:t>                </a:t>
            </a:r>
            <a:r>
              <a:rPr lang="en-US" dirty="0">
                <a:solidFill>
                  <a:schemeClr val="tx2"/>
                </a:solidFill>
              </a:rPr>
              <a:t>"id": "</a:t>
            </a:r>
            <a:r>
              <a:rPr lang="en-US" dirty="0">
                <a:solidFill>
                  <a:schemeClr val="tx2"/>
                </a:solidFill>
                <a:effectLst>
                  <a:glow rad="127000">
                    <a:schemeClr val="accent1">
                      <a:lumMod val="20000"/>
                      <a:lumOff val="80000"/>
                    </a:schemeClr>
                  </a:glow>
                </a:effectLst>
              </a:rPr>
              <a:t>193117000000358039</a:t>
            </a:r>
            <a:r>
              <a:rPr lang="en-US" dirty="0">
                <a:solidFill>
                  <a:schemeClr val="tx2"/>
                </a:solidFill>
              </a:rPr>
              <a:t>", </a:t>
            </a:r>
            <a:r>
              <a:rPr lang="en-US" dirty="0">
                <a:solidFill>
                  <a:schemeClr val="tx2"/>
                </a:solidFill>
                <a:sym typeface="Wingdings" pitchFamily="2" charset="2"/>
              </a:rPr>
              <a:t> </a:t>
            </a:r>
            <a:r>
              <a:rPr lang="en-US" sz="1200" i="1" dirty="0">
                <a:solidFill>
                  <a:schemeClr val="tx2"/>
                </a:solidFill>
              </a:rPr>
              <a:t>returned ZCRM Record ID</a:t>
            </a:r>
            <a:endParaRPr lang="en-US" dirty="0">
              <a:solidFill>
                <a:schemeClr val="tx2"/>
              </a:solidFill>
            </a:endParaRPr>
          </a:p>
          <a:p>
            <a:pPr lvl="2"/>
            <a:r>
              <a:rPr lang="en-US" sz="1200" dirty="0"/>
              <a:t>                "</a:t>
            </a:r>
            <a:r>
              <a:rPr lang="en-US" sz="1200" dirty="0" err="1"/>
              <a:t>Created_By</a:t>
            </a:r>
            <a:r>
              <a:rPr lang="en-US" sz="1200" dirty="0"/>
              <a:t>": {</a:t>
            </a:r>
          </a:p>
          <a:p>
            <a:pPr lvl="2"/>
            <a:r>
              <a:rPr lang="en-US" sz="1200" dirty="0"/>
              <a:t>                    "name": "Helen Bradley",</a:t>
            </a:r>
          </a:p>
          <a:p>
            <a:pPr lvl="2"/>
            <a:r>
              <a:rPr lang="en-US" sz="1200" dirty="0"/>
              <a:t>                    "id": "193117000000161009"</a:t>
            </a:r>
          </a:p>
          <a:p>
            <a:pPr lvl="2"/>
            <a:r>
              <a:rPr lang="en-US" sz="1200" dirty="0"/>
              <a:t>                }</a:t>
            </a:r>
          </a:p>
          <a:p>
            <a:endParaRPr lang="en-GB" sz="1200" dirty="0">
              <a:solidFill>
                <a:schemeClr val="tx2">
                  <a:lumMod val="75000"/>
                </a:schemeClr>
              </a:solidFill>
            </a:endParaRPr>
          </a:p>
          <a:p>
            <a:r>
              <a:rPr lang="en-GB" sz="1200" dirty="0">
                <a:solidFill>
                  <a:schemeClr val="tx2">
                    <a:lumMod val="75000"/>
                  </a:schemeClr>
                </a:solidFill>
              </a:rPr>
              <a:t>The initial API build will be on the basic operational tables and records will be added and edited/updated to/in ZCRM. There </a:t>
            </a:r>
            <a:r>
              <a:rPr lang="en-GB" sz="1200" b="1" dirty="0">
                <a:solidFill>
                  <a:schemeClr val="tx2">
                    <a:lumMod val="75000"/>
                  </a:schemeClr>
                </a:solidFill>
              </a:rPr>
              <a:t>may</a:t>
            </a:r>
            <a:r>
              <a:rPr lang="en-GB" sz="1200" dirty="0">
                <a:solidFill>
                  <a:schemeClr val="tx2">
                    <a:lumMod val="75000"/>
                  </a:schemeClr>
                </a:solidFill>
              </a:rPr>
              <a:t> be a near future requirement to also keep a complete audit trail of all record stages, from update to update and this may be further API calls to tables in ZCRM, or potentially direct to Zoho Analytics (</a:t>
            </a:r>
            <a:r>
              <a:rPr lang="en-GB" sz="1200" dirty="0" err="1">
                <a:solidFill>
                  <a:schemeClr val="tx2">
                    <a:lumMod val="75000"/>
                  </a:schemeClr>
                </a:solidFill>
              </a:rPr>
              <a:t>ZAnalytics</a:t>
            </a:r>
            <a:r>
              <a:rPr lang="en-GB" sz="1200" dirty="0">
                <a:solidFill>
                  <a:schemeClr val="tx2">
                    <a:lumMod val="75000"/>
                  </a:schemeClr>
                </a:solidFill>
              </a:rPr>
              <a:t>) the BI tool integrated with ZCRM</a:t>
            </a:r>
          </a:p>
          <a:p>
            <a:endParaRPr lang="en-GB" sz="1200" dirty="0">
              <a:solidFill>
                <a:schemeClr val="tx2">
                  <a:lumMod val="75000"/>
                </a:schemeClr>
              </a:solidFill>
            </a:endParaRPr>
          </a:p>
          <a:p>
            <a:r>
              <a:rPr lang="en-GB" sz="1200" b="1" dirty="0">
                <a:solidFill>
                  <a:schemeClr val="tx2">
                    <a:lumMod val="75000"/>
                  </a:schemeClr>
                </a:solidFill>
              </a:rPr>
              <a:t>Data Sharing and Security models</a:t>
            </a:r>
          </a:p>
          <a:p>
            <a:endParaRPr lang="en-GB" sz="1200" dirty="0">
              <a:solidFill>
                <a:schemeClr val="tx2">
                  <a:lumMod val="75000"/>
                </a:schemeClr>
              </a:solidFill>
            </a:endParaRPr>
          </a:p>
          <a:p>
            <a:r>
              <a:rPr lang="en-GB" sz="1200" dirty="0">
                <a:solidFill>
                  <a:schemeClr val="tx2">
                    <a:lumMod val="75000"/>
                  </a:schemeClr>
                </a:solidFill>
              </a:rPr>
              <a:t>All data sharing and security in ZCRM is based on a ZCRM User “owning” a record, this is seen in the JSON as the “Owner” lookup. Depending on Priority’s data sharing/security model, this will either be a straightforward translation, or a more fundamental modelling and design challenge. </a:t>
            </a:r>
          </a:p>
          <a:p>
            <a:endParaRPr lang="en-GB" sz="1200" dirty="0">
              <a:solidFill>
                <a:schemeClr val="tx2">
                  <a:lumMod val="75000"/>
                </a:schemeClr>
              </a:solidFill>
            </a:endParaRPr>
          </a:p>
          <a:p>
            <a:endParaRPr lang="en-GB" sz="1200" dirty="0">
              <a:solidFill>
                <a:schemeClr val="tx2">
                  <a:lumMod val="75000"/>
                </a:schemeClr>
              </a:solidFill>
            </a:endParaRPr>
          </a:p>
          <a:p>
            <a:endParaRPr lang="en-GB" sz="1200" dirty="0">
              <a:solidFill>
                <a:schemeClr val="tx2">
                  <a:lumMod val="75000"/>
                </a:schemeClr>
              </a:solidFill>
            </a:endParaRPr>
          </a:p>
          <a:p>
            <a:r>
              <a:rPr lang="en-GB" sz="1200" dirty="0">
                <a:solidFill>
                  <a:schemeClr val="tx2">
                    <a:lumMod val="75000"/>
                  </a:schemeClr>
                </a:solidFill>
              </a:rPr>
              <a:t> </a:t>
            </a:r>
          </a:p>
          <a:p>
            <a:endParaRPr lang="en-US" sz="1200" dirty="0">
              <a:solidFill>
                <a:schemeClr val="tx2">
                  <a:lumMod val="75000"/>
                </a:schemeClr>
              </a:solidFill>
            </a:endParaRPr>
          </a:p>
        </p:txBody>
      </p:sp>
    </p:spTree>
    <p:extLst>
      <p:ext uri="{BB962C8B-B14F-4D97-AF65-F5344CB8AC3E}">
        <p14:creationId xmlns:p14="http://schemas.microsoft.com/office/powerpoint/2010/main" val="2712422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Customer Price List Links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solidFill>
                  <a:schemeClr val="tx2">
                    <a:lumMod val="50000"/>
                  </a:schemeClr>
                </a:solidFill>
              </a:rPr>
              <a:t>Customers_X_Price_Lists</a:t>
            </a:r>
            <a:endParaRPr lang="en-US" sz="2400" b="1" i="1" dirty="0">
              <a:solidFill>
                <a:schemeClr val="tx2">
                  <a:lumMod val="50000"/>
                </a:schemeClr>
              </a:solidFill>
            </a:endParaRPr>
          </a:p>
        </p:txBody>
      </p:sp>
    </p:spTree>
    <p:extLst>
      <p:ext uri="{BB962C8B-B14F-4D97-AF65-F5344CB8AC3E}">
        <p14:creationId xmlns:p14="http://schemas.microsoft.com/office/powerpoint/2010/main" val="602877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800" dirty="0" err="1">
                <a:solidFill>
                  <a:schemeClr val="tx2">
                    <a:lumMod val="50000"/>
                  </a:schemeClr>
                </a:solidFill>
              </a:rPr>
              <a:t>Customers_X_Price_Lists</a:t>
            </a:r>
            <a:r>
              <a:rPr lang="en-GB" sz="2800" dirty="0">
                <a:solidFill>
                  <a:schemeClr val="tx2">
                    <a:lumMod val="50000"/>
                  </a:schemeClr>
                </a:solidFill>
              </a:rPr>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3785652"/>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Customer_Price_Lists</a:t>
            </a:r>
            <a:r>
              <a:rPr lang="en-US" sz="1200" dirty="0"/>
              <a:t>":   {</a:t>
            </a:r>
          </a:p>
          <a:p>
            <a:r>
              <a:rPr lang="en-US" sz="1200" dirty="0"/>
              <a:t>            "name":"",</a:t>
            </a:r>
          </a:p>
          <a:p>
            <a:r>
              <a:rPr lang="en-US" sz="1200" dirty="0"/>
              <a:t>            "id":"193117000000330158"</a:t>
            </a:r>
          </a:p>
          <a:p>
            <a:r>
              <a:rPr lang="en-US" sz="1200" dirty="0"/>
              <a:t>        }, </a:t>
            </a:r>
          </a:p>
          <a:p>
            <a:r>
              <a:rPr lang="en-US" sz="1200" dirty="0"/>
              <a:t>        "Customers":   {</a:t>
            </a:r>
          </a:p>
          <a:p>
            <a:r>
              <a:rPr lang="en-US" sz="1200" dirty="0"/>
              <a:t>            "name":"",</a:t>
            </a:r>
          </a:p>
          <a:p>
            <a:r>
              <a:rPr lang="en-US" sz="1200" dirty="0"/>
              <a:t>            "id":"193117000000358040"</a:t>
            </a:r>
          </a:p>
          <a:p>
            <a:r>
              <a:rPr lang="en-US" sz="1200" dirty="0"/>
              <a:t>        },</a:t>
            </a:r>
          </a:p>
          <a:p>
            <a:r>
              <a:rPr lang="en-US" sz="1200" dirty="0"/>
              <a:t>        "Price_List_Priority":"999",</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4007244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948543" y="104955"/>
            <a:ext cx="5312229" cy="523220"/>
          </a:xfrm>
          <a:prstGeom prst="rect">
            <a:avLst/>
          </a:prstGeom>
          <a:noFill/>
        </p:spPr>
        <p:txBody>
          <a:bodyPr wrap="square" rtlCol="0">
            <a:spAutoFit/>
          </a:bodyPr>
          <a:lstStyle/>
          <a:p>
            <a:pPr algn="ctr"/>
            <a:r>
              <a:rPr lang="en-GB" sz="2800" dirty="0" err="1">
                <a:solidFill>
                  <a:schemeClr val="tx2">
                    <a:lumMod val="50000"/>
                  </a:schemeClr>
                </a:solidFill>
              </a:rPr>
              <a:t>Customers_X_Price_Lists</a:t>
            </a:r>
            <a:r>
              <a:rPr lang="en-GB" sz="2800" dirty="0">
                <a:solidFill>
                  <a:schemeClr val="tx2">
                    <a:lumMod val="50000"/>
                  </a:schemeClr>
                </a:solidFill>
              </a:rPr>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032DB51D-F1A3-C449-BCCB-CDBC400E1073}"/>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5886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177143" y="104955"/>
            <a:ext cx="5268685" cy="523220"/>
          </a:xfrm>
          <a:prstGeom prst="rect">
            <a:avLst/>
          </a:prstGeom>
          <a:noFill/>
        </p:spPr>
        <p:txBody>
          <a:bodyPr wrap="square" rtlCol="0">
            <a:spAutoFit/>
          </a:bodyPr>
          <a:lstStyle/>
          <a:p>
            <a:pPr algn="ctr"/>
            <a:r>
              <a:rPr lang="en-GB" sz="2800" dirty="0" err="1">
                <a:solidFill>
                  <a:schemeClr val="tx2">
                    <a:lumMod val="50000"/>
                  </a:schemeClr>
                </a:solidFill>
              </a:rPr>
              <a:t>Customers_X_Price_Lists</a:t>
            </a:r>
            <a:r>
              <a:rPr lang="en-GB" sz="2800" dirty="0">
                <a:solidFill>
                  <a:schemeClr val="tx2">
                    <a:lumMod val="50000"/>
                  </a:schemeClr>
                </a:solidFill>
              </a:rPr>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"2019-07-15T17:57:11+01:00",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"2019-07-15T17:57:11+01:00",</a:t>
            </a:r>
          </a:p>
          <a:p>
            <a:r>
              <a:rPr lang="en-US" sz="1200" dirty="0"/>
              <a:t>                "id": "193117000000358101",</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145539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Part Prices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solidFill>
                  <a:schemeClr val="tx2">
                    <a:lumMod val="50000"/>
                  </a:schemeClr>
                </a:solidFill>
              </a:rPr>
              <a:t>Part_Prices</a:t>
            </a:r>
            <a:endParaRPr lang="en-US" sz="2400" b="1" i="1" dirty="0">
              <a:solidFill>
                <a:schemeClr val="tx2">
                  <a:lumMod val="50000"/>
                </a:schemeClr>
              </a:solidFill>
            </a:endParaRPr>
          </a:p>
        </p:txBody>
      </p:sp>
    </p:spTree>
    <p:extLst>
      <p:ext uri="{BB962C8B-B14F-4D97-AF65-F5344CB8AC3E}">
        <p14:creationId xmlns:p14="http://schemas.microsoft.com/office/powerpoint/2010/main" val="1620449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800" dirty="0" err="1">
                <a:solidFill>
                  <a:schemeClr val="tx2">
                    <a:lumMod val="50000"/>
                  </a:schemeClr>
                </a:solidFill>
              </a:rPr>
              <a:t>Part_Prices</a:t>
            </a:r>
            <a:r>
              <a:rPr lang="en-GB" sz="2800" dirty="0">
                <a:solidFill>
                  <a:schemeClr val="tx2">
                    <a:lumMod val="50000"/>
                  </a:schemeClr>
                </a:solidFill>
              </a:rPr>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37314" cy="4708981"/>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Name":"API</a:t>
            </a:r>
            <a:r>
              <a:rPr lang="en-US" sz="1200" dirty="0"/>
              <a:t> Part Price Name",</a:t>
            </a:r>
          </a:p>
          <a:p>
            <a:r>
              <a:rPr lang="en-US" sz="1200" dirty="0"/>
              <a:t>        "Quantity":"1",</a:t>
            </a:r>
          </a:p>
          <a:p>
            <a:r>
              <a:rPr lang="en-US" sz="1200" dirty="0"/>
              <a:t>        "Price":"10.00",</a:t>
            </a:r>
          </a:p>
          <a:p>
            <a:r>
              <a:rPr lang="en-US" sz="1200" dirty="0"/>
              <a:t>        "Price_including_VAT":"12.00",</a:t>
            </a:r>
          </a:p>
          <a:p>
            <a:r>
              <a:rPr lang="en-US" sz="1200" dirty="0"/>
              <a:t>        "Currency_Code1":"API",</a:t>
            </a:r>
          </a:p>
          <a:p>
            <a:r>
              <a:rPr lang="en-US" sz="1200" dirty="0"/>
              <a:t>        "VAT_Group_Code1":"API VAT Code",</a:t>
            </a:r>
          </a:p>
          <a:p>
            <a:r>
              <a:rPr lang="en-US" sz="1200" dirty="0"/>
              <a:t>        "</a:t>
            </a:r>
            <a:r>
              <a:rPr lang="en-US" sz="1200" dirty="0" err="1"/>
              <a:t>Part_Code</a:t>
            </a:r>
            <a:r>
              <a:rPr lang="en-US" sz="1200" dirty="0"/>
              <a:t>":   {</a:t>
            </a:r>
          </a:p>
          <a:p>
            <a:r>
              <a:rPr lang="en-US" sz="1200" dirty="0"/>
              <a:t>            "name":"",</a:t>
            </a:r>
          </a:p>
          <a:p>
            <a:r>
              <a:rPr lang="en-US" sz="1200" dirty="0"/>
              <a:t>            "id":"193117000000358088"</a:t>
            </a:r>
          </a:p>
          <a:p>
            <a:r>
              <a:rPr lang="en-US" sz="1200" dirty="0"/>
              <a:t>        }, </a:t>
            </a:r>
          </a:p>
          <a:p>
            <a:r>
              <a:rPr lang="en-US" sz="1200" dirty="0"/>
              <a:t>        "</a:t>
            </a:r>
            <a:r>
              <a:rPr lang="en-US" sz="1200" dirty="0" err="1"/>
              <a:t>Customer_Price_List</a:t>
            </a:r>
            <a:r>
              <a:rPr lang="en-US" sz="1200" dirty="0"/>
              <a:t>":   {</a:t>
            </a:r>
          </a:p>
          <a:p>
            <a:r>
              <a:rPr lang="en-US" sz="1200" dirty="0"/>
              <a:t>            "name":"",</a:t>
            </a:r>
          </a:p>
          <a:p>
            <a:r>
              <a:rPr lang="en-US" sz="1200" dirty="0"/>
              <a:t>            "id":"193117000000358094"</a:t>
            </a:r>
          </a:p>
          <a:p>
            <a:r>
              <a:rPr lang="en-US" sz="1200" dirty="0"/>
              <a:t>        },  </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2204238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948543" y="104955"/>
            <a:ext cx="5312229" cy="523220"/>
          </a:xfrm>
          <a:prstGeom prst="rect">
            <a:avLst/>
          </a:prstGeom>
          <a:noFill/>
        </p:spPr>
        <p:txBody>
          <a:bodyPr wrap="square" rtlCol="0">
            <a:spAutoFit/>
          </a:bodyPr>
          <a:lstStyle/>
          <a:p>
            <a:pPr algn="ctr"/>
            <a:r>
              <a:rPr lang="en-GB" sz="2800" dirty="0" err="1">
                <a:solidFill>
                  <a:schemeClr val="tx2">
                    <a:lumMod val="50000"/>
                  </a:schemeClr>
                </a:solidFill>
              </a:rPr>
              <a:t>Part_prices</a:t>
            </a:r>
            <a:r>
              <a:rPr lang="en-GB" sz="2800" dirty="0">
                <a:solidFill>
                  <a:schemeClr val="tx2">
                    <a:lumMod val="50000"/>
                  </a:schemeClr>
                </a:solidFill>
              </a:rPr>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CD588385-4A6E-9F48-9E01-84A30A03447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89889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177143" y="104955"/>
            <a:ext cx="5268685" cy="523220"/>
          </a:xfrm>
          <a:prstGeom prst="rect">
            <a:avLst/>
          </a:prstGeom>
          <a:noFill/>
        </p:spPr>
        <p:txBody>
          <a:bodyPr wrap="square" rtlCol="0">
            <a:spAutoFit/>
          </a:bodyPr>
          <a:lstStyle/>
          <a:p>
            <a:pPr algn="ctr"/>
            <a:r>
              <a:rPr lang="en-GB" sz="2800" dirty="0" err="1">
                <a:solidFill>
                  <a:schemeClr val="tx2">
                    <a:lumMod val="50000"/>
                  </a:schemeClr>
                </a:solidFill>
              </a:rPr>
              <a:t>Part_Prices</a:t>
            </a:r>
            <a:r>
              <a:rPr lang="en-GB" sz="2800" dirty="0">
                <a:solidFill>
                  <a:schemeClr val="tx2">
                    <a:lumMod val="50000"/>
                  </a:schemeClr>
                </a:solidFill>
              </a:rPr>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"2019-07-15T18:26:35+01:00",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"2019-07-15T18:26:35+01:00",</a:t>
            </a:r>
          </a:p>
          <a:p>
            <a:r>
              <a:rPr lang="en-US" sz="1200" dirty="0"/>
              <a:t>                "id": "193117000000358108",</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3619266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Sales Orders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t>Custom_Trutex_Orders</a:t>
            </a:r>
            <a:endParaRPr lang="en-US" sz="2400" b="1" i="1" dirty="0">
              <a:solidFill>
                <a:schemeClr val="tx2">
                  <a:lumMod val="50000"/>
                </a:schemeClr>
              </a:solidFill>
            </a:endParaRPr>
          </a:p>
        </p:txBody>
      </p:sp>
    </p:spTree>
    <p:extLst>
      <p:ext uri="{BB962C8B-B14F-4D97-AF65-F5344CB8AC3E}">
        <p14:creationId xmlns:p14="http://schemas.microsoft.com/office/powerpoint/2010/main" val="1298112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800" dirty="0" err="1"/>
              <a:t>Custom_Trutex_Orders</a:t>
            </a:r>
            <a:r>
              <a:rPr lang="en-GB" sz="2800" dirty="0"/>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339861" cy="6001643"/>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"Customer_Number":"</a:t>
            </a:r>
            <a:r>
              <a:rPr lang="en-US" sz="1200" dirty="0" err="1"/>
              <a:t>APICustomerNo</a:t>
            </a:r>
            <a:r>
              <a:rPr lang="en-US" sz="1200" dirty="0"/>
              <a:t>",</a:t>
            </a:r>
          </a:p>
          <a:p>
            <a:r>
              <a:rPr lang="en-US" sz="1200" dirty="0"/>
              <a:t>        "Customer":   {</a:t>
            </a:r>
          </a:p>
          <a:p>
            <a:r>
              <a:rPr lang="en-US" sz="1200" dirty="0"/>
              <a:t>            "name":"",</a:t>
            </a:r>
          </a:p>
          <a:p>
            <a:r>
              <a:rPr lang="en-US" sz="1200" dirty="0"/>
              <a:t>            "id":"193117000000358040"</a:t>
            </a:r>
          </a:p>
          <a:p>
            <a:r>
              <a:rPr lang="en-US" sz="1200" dirty="0"/>
              <a:t>        },</a:t>
            </a:r>
          </a:p>
          <a:p>
            <a:r>
              <a:rPr lang="en-US" sz="1200" dirty="0"/>
              <a:t>        "Priority_Date_of_Sales_Order":"2019-07-16",</a:t>
            </a:r>
          </a:p>
          <a:p>
            <a:r>
              <a:rPr lang="en-US" sz="1200" dirty="0"/>
              <a:t>        "Name":"</a:t>
            </a:r>
            <a:r>
              <a:rPr lang="en-US" sz="1200" dirty="0" err="1"/>
              <a:t>APISalesOrderNumber</a:t>
            </a:r>
            <a:r>
              <a:rPr lang="en-US" sz="1200" dirty="0"/>
              <a:t>",</a:t>
            </a:r>
          </a:p>
          <a:p>
            <a:r>
              <a:rPr lang="en-US" sz="1200" dirty="0"/>
              <a:t>        "</a:t>
            </a:r>
            <a:r>
              <a:rPr lang="en-US" sz="1200" dirty="0" err="1"/>
              <a:t>Status":"API</a:t>
            </a:r>
            <a:r>
              <a:rPr lang="en-US" sz="1200" dirty="0"/>
              <a:t> Status",</a:t>
            </a:r>
          </a:p>
          <a:p>
            <a:r>
              <a:rPr lang="en-US" sz="1200" dirty="0"/>
              <a:t>        "</a:t>
            </a:r>
            <a:r>
              <a:rPr lang="en-US" sz="1200" dirty="0" err="1"/>
              <a:t>Type_of_Sale_Description":"API</a:t>
            </a:r>
            <a:r>
              <a:rPr lang="en-US" sz="1200" dirty="0"/>
              <a:t> Sale Type Description",</a:t>
            </a:r>
          </a:p>
          <a:p>
            <a:r>
              <a:rPr lang="en-US" sz="1200" dirty="0"/>
              <a:t>        "</a:t>
            </a:r>
            <a:r>
              <a:rPr lang="en-US" sz="1200" dirty="0" err="1"/>
              <a:t>Type_of_Sale_Code":"APITC</a:t>
            </a:r>
            <a:r>
              <a:rPr lang="en-US" sz="1200" dirty="0"/>
              <a:t>",</a:t>
            </a:r>
          </a:p>
          <a:p>
            <a:r>
              <a:rPr lang="en-US" sz="1200" dirty="0"/>
              <a:t>        "</a:t>
            </a:r>
            <a:r>
              <a:rPr lang="en-US" sz="1200" dirty="0" err="1"/>
              <a:t>To_Consignment_Warehouse_Name":"API</a:t>
            </a:r>
            <a:r>
              <a:rPr lang="en-US" sz="1200" dirty="0"/>
              <a:t> Warehouse Name",</a:t>
            </a:r>
          </a:p>
          <a:p>
            <a:r>
              <a:rPr lang="en-US" sz="1200" dirty="0"/>
              <a:t>        "</a:t>
            </a:r>
            <a:r>
              <a:rPr lang="en-US" sz="1200" dirty="0" err="1"/>
              <a:t>To_Consignment_Warehouse_Code":"API</a:t>
            </a:r>
            <a:r>
              <a:rPr lang="en-US" sz="1200" dirty="0"/>
              <a:t>",</a:t>
            </a:r>
          </a:p>
          <a:p>
            <a:r>
              <a:rPr lang="en-US" sz="1200" dirty="0"/>
              <a:t>        "</a:t>
            </a:r>
            <a:r>
              <a:rPr lang="en-US" sz="1200" dirty="0" err="1"/>
              <a:t>Price_Quote_Number":"API</a:t>
            </a:r>
            <a:r>
              <a:rPr lang="en-US" sz="1200" dirty="0"/>
              <a:t> Price Quote Number",</a:t>
            </a:r>
          </a:p>
          <a:p>
            <a:r>
              <a:rPr lang="en-US" sz="1200" dirty="0"/>
              <a:t>        "</a:t>
            </a:r>
            <a:r>
              <a:rPr lang="en-US" sz="1200" dirty="0" err="1"/>
              <a:t>Customer_PO":"API</a:t>
            </a:r>
            <a:r>
              <a:rPr lang="en-US" sz="1200" dirty="0"/>
              <a:t> Customer PO",</a:t>
            </a:r>
          </a:p>
          <a:p>
            <a:r>
              <a:rPr lang="en-US" sz="1200" dirty="0"/>
              <a:t>        "</a:t>
            </a:r>
            <a:r>
              <a:rPr lang="en-US" sz="1200" dirty="0" err="1"/>
              <a:t>Customer_PO_Details":"API</a:t>
            </a:r>
            <a:r>
              <a:rPr lang="en-US" sz="1200" dirty="0"/>
              <a:t> Customer PO Details",</a:t>
            </a:r>
          </a:p>
          <a:p>
            <a:r>
              <a:rPr lang="en-US" sz="1200" dirty="0"/>
              <a:t>        "</a:t>
            </a:r>
            <a:r>
              <a:rPr lang="en-US" sz="1200" dirty="0" err="1"/>
              <a:t>Price_List":"API</a:t>
            </a:r>
            <a:r>
              <a:rPr lang="en-US" sz="1200" dirty="0"/>
              <a:t> Price List Name",</a:t>
            </a:r>
          </a:p>
          <a:p>
            <a:r>
              <a:rPr lang="en-US" sz="1200" dirty="0"/>
              <a:t>        "</a:t>
            </a:r>
            <a:r>
              <a:rPr lang="en-US" sz="1200" dirty="0" err="1"/>
              <a:t>Price_List_Looked_Up</a:t>
            </a:r>
            <a:r>
              <a:rPr lang="en-US" sz="1200" dirty="0"/>
              <a:t>":   {</a:t>
            </a:r>
          </a:p>
          <a:p>
            <a:r>
              <a:rPr lang="en-US" sz="1200" dirty="0"/>
              <a:t>            "name":"",</a:t>
            </a:r>
          </a:p>
          <a:p>
            <a:r>
              <a:rPr lang="en-US" sz="1200" dirty="0"/>
              <a:t>            "id":"193117000000358094"</a:t>
            </a:r>
          </a:p>
          <a:p>
            <a:r>
              <a:rPr lang="en-US" sz="1200" dirty="0"/>
              <a:t>        },</a:t>
            </a:r>
          </a:p>
          <a:p>
            <a:r>
              <a:rPr lang="en-US" sz="1200" dirty="0"/>
              <a:t>        "Price_after_Discount1":"20.00",</a:t>
            </a:r>
          </a:p>
          <a:p>
            <a:r>
              <a:rPr lang="en-US" sz="1200" dirty="0"/>
              <a:t>        "VAT1":"4.00",</a:t>
            </a:r>
          </a:p>
          <a:p>
            <a:r>
              <a:rPr lang="en-US" sz="1200" dirty="0"/>
              <a:t>        "Final_Price1":"24.00",</a:t>
            </a:r>
          </a:p>
          <a:p>
            <a:r>
              <a:rPr lang="en-US" sz="1200" dirty="0"/>
              <a:t>        "</a:t>
            </a:r>
            <a:r>
              <a:rPr lang="en-US" sz="1200" dirty="0" err="1"/>
              <a:t>Currency_Code":"API</a:t>
            </a:r>
            <a:r>
              <a:rPr lang="en-US" sz="1200" dirty="0"/>
              <a:t>",</a:t>
            </a:r>
          </a:p>
          <a:p>
            <a:r>
              <a:rPr lang="en-US" sz="1200" dirty="0"/>
              <a:t>        "</a:t>
            </a:r>
            <a:r>
              <a:rPr lang="en-US" sz="1200" dirty="0" err="1"/>
              <a:t>Payment_Terms_Description":"API</a:t>
            </a:r>
            <a:r>
              <a:rPr lang="en-US" sz="1200" dirty="0"/>
              <a:t> Payment Terms Description",</a:t>
            </a:r>
          </a:p>
          <a:p>
            <a:r>
              <a:rPr lang="en-US" sz="1200" dirty="0"/>
              <a:t>        "</a:t>
            </a:r>
            <a:r>
              <a:rPr lang="en-US" sz="1200" dirty="0" err="1"/>
              <a:t>Payment_Terms_Code":"API</a:t>
            </a:r>
            <a:r>
              <a:rPr lang="en-US" sz="1200" dirty="0"/>
              <a:t>",</a:t>
            </a:r>
          </a:p>
          <a:p>
            <a:r>
              <a:rPr lang="en-US" sz="1200" dirty="0"/>
              <a:t>        "Order_Received_Date":"2019-07-10",</a:t>
            </a:r>
          </a:p>
        </p:txBody>
      </p:sp>
      <p:sp>
        <p:nvSpPr>
          <p:cNvPr id="4" name="TextBox 3">
            <a:extLst>
              <a:ext uri="{FF2B5EF4-FFF2-40B4-BE49-F238E27FC236}">
                <a16:creationId xmlns:a16="http://schemas.microsoft.com/office/drawing/2014/main" id="{C1283B1A-7C57-E34C-B6B1-9EDA911E25D1}"/>
              </a:ext>
            </a:extLst>
          </p:cNvPr>
          <p:cNvSpPr txBox="1"/>
          <p:nvPr/>
        </p:nvSpPr>
        <p:spPr>
          <a:xfrm>
            <a:off x="4572000" y="628175"/>
            <a:ext cx="4437833" cy="4154984"/>
          </a:xfrm>
          <a:prstGeom prst="rect">
            <a:avLst/>
          </a:prstGeom>
          <a:noFill/>
          <a:ln>
            <a:solidFill>
              <a:schemeClr val="accent1">
                <a:shade val="95000"/>
                <a:satMod val="105000"/>
              </a:schemeClr>
            </a:solidFill>
          </a:ln>
        </p:spPr>
        <p:txBody>
          <a:bodyPr wrap="square" rtlCol="0">
            <a:spAutoFit/>
          </a:bodyPr>
          <a:lstStyle/>
          <a:p>
            <a:r>
              <a:rPr lang="en-US" sz="1200" dirty="0"/>
              <a:t>"</a:t>
            </a:r>
            <a:r>
              <a:rPr lang="en-US" sz="1200" dirty="0" err="1"/>
              <a:t>Site_Code</a:t>
            </a:r>
            <a:r>
              <a:rPr lang="en-US" sz="1200" dirty="0"/>
              <a:t>":   {</a:t>
            </a:r>
          </a:p>
          <a:p>
            <a:r>
              <a:rPr lang="en-US" sz="1200" dirty="0"/>
              <a:t>            "name":"",</a:t>
            </a:r>
          </a:p>
          <a:p>
            <a:r>
              <a:rPr lang="en-US" sz="1200" dirty="0"/>
              <a:t>            "id":"193117000000358062"</a:t>
            </a:r>
          </a:p>
          <a:p>
            <a:r>
              <a:rPr lang="en-US" sz="1200" dirty="0"/>
              <a:t>        },</a:t>
            </a:r>
          </a:p>
          <a:p>
            <a:r>
              <a:rPr lang="en-US" sz="1200" dirty="0"/>
              <a:t>        "</a:t>
            </a:r>
            <a:r>
              <a:rPr lang="en-US" sz="1200" dirty="0" err="1"/>
              <a:t>Site_Contact":"API</a:t>
            </a:r>
            <a:r>
              <a:rPr lang="en-US" sz="1200" dirty="0"/>
              <a:t> Contact Name",</a:t>
            </a:r>
          </a:p>
          <a:p>
            <a:r>
              <a:rPr lang="en-US" sz="1200" dirty="0"/>
              <a:t>        "Site_Phone_Number":"01133123456",</a:t>
            </a:r>
          </a:p>
          <a:p>
            <a:r>
              <a:rPr lang="en-US" sz="1200" dirty="0"/>
              <a:t>        "</a:t>
            </a:r>
            <a:r>
              <a:rPr lang="en-US" sz="1200" dirty="0" err="1"/>
              <a:t>Street_Address":"API</a:t>
            </a:r>
            <a:r>
              <a:rPr lang="en-US" sz="1200" dirty="0"/>
              <a:t> Street Address",</a:t>
            </a:r>
          </a:p>
          <a:p>
            <a:r>
              <a:rPr lang="en-US" sz="1200" dirty="0"/>
              <a:t>        "Address_2":"API Address 2",</a:t>
            </a:r>
          </a:p>
          <a:p>
            <a:r>
              <a:rPr lang="en-US" sz="1200" dirty="0"/>
              <a:t>        "Address_3":"API Address 3",</a:t>
            </a:r>
          </a:p>
          <a:p>
            <a:r>
              <a:rPr lang="en-US" sz="1200" dirty="0"/>
              <a:t>        "</a:t>
            </a:r>
            <a:r>
              <a:rPr lang="en-US" sz="1200" dirty="0" err="1"/>
              <a:t>City":"API</a:t>
            </a:r>
            <a:r>
              <a:rPr lang="en-US" sz="1200" dirty="0"/>
              <a:t> City",</a:t>
            </a:r>
          </a:p>
          <a:p>
            <a:r>
              <a:rPr lang="en-US" sz="1200" dirty="0"/>
              <a:t>        "</a:t>
            </a:r>
            <a:r>
              <a:rPr lang="en-US" sz="1200" dirty="0" err="1"/>
              <a:t>County":"API</a:t>
            </a:r>
            <a:r>
              <a:rPr lang="en-US" sz="1200" dirty="0"/>
              <a:t> County",</a:t>
            </a:r>
          </a:p>
          <a:p>
            <a:r>
              <a:rPr lang="en-US" sz="1200" dirty="0"/>
              <a:t>        "</a:t>
            </a:r>
            <a:r>
              <a:rPr lang="en-US" sz="1200" dirty="0" err="1"/>
              <a:t>Post_Code":"API</a:t>
            </a:r>
            <a:r>
              <a:rPr lang="en-US" sz="1200" dirty="0"/>
              <a:t> </a:t>
            </a:r>
            <a:r>
              <a:rPr lang="en-US" sz="1200" dirty="0" err="1"/>
              <a:t>PostCode</a:t>
            </a:r>
            <a:r>
              <a:rPr lang="en-US" sz="1200" dirty="0"/>
              <a:t>",</a:t>
            </a:r>
          </a:p>
          <a:p>
            <a:r>
              <a:rPr lang="en-US" sz="1200" dirty="0"/>
              <a:t>        "</a:t>
            </a:r>
            <a:r>
              <a:rPr lang="en-US" sz="1200" dirty="0" err="1"/>
              <a:t>Country":"API</a:t>
            </a:r>
            <a:r>
              <a:rPr lang="en-US" sz="1200" dirty="0"/>
              <a:t> Country",</a:t>
            </a:r>
          </a:p>
          <a:p>
            <a:r>
              <a:rPr lang="en-US" sz="1200" dirty="0"/>
              <a:t>        "</a:t>
            </a:r>
            <a:r>
              <a:rPr lang="en-US" sz="1200" dirty="0" err="1"/>
              <a:t>Details":"API</a:t>
            </a:r>
            <a:r>
              <a:rPr lang="en-US" sz="1200" dirty="0"/>
              <a:t> Sales Order Details",</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334223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Introduction 1.3</a:t>
            </a:r>
          </a:p>
        </p:txBody>
      </p:sp>
      <p:sp>
        <p:nvSpPr>
          <p:cNvPr id="4" name="TextBox 3">
            <a:extLst>
              <a:ext uri="{FF2B5EF4-FFF2-40B4-BE49-F238E27FC236}">
                <a16:creationId xmlns:a16="http://schemas.microsoft.com/office/drawing/2014/main" id="{3070C2E8-0D5D-C34B-BD45-B90049745150}"/>
              </a:ext>
            </a:extLst>
          </p:cNvPr>
          <p:cNvSpPr txBox="1"/>
          <p:nvPr/>
        </p:nvSpPr>
        <p:spPr>
          <a:xfrm>
            <a:off x="383721" y="932971"/>
            <a:ext cx="8376557" cy="5816977"/>
          </a:xfrm>
          <a:prstGeom prst="rect">
            <a:avLst/>
          </a:prstGeom>
          <a:noFill/>
        </p:spPr>
        <p:txBody>
          <a:bodyPr wrap="square" rtlCol="0">
            <a:spAutoFit/>
          </a:bodyPr>
          <a:lstStyle/>
          <a:p>
            <a:r>
              <a:rPr lang="en-GB" sz="1200" b="1" dirty="0">
                <a:solidFill>
                  <a:schemeClr val="tx2">
                    <a:lumMod val="75000"/>
                  </a:schemeClr>
                </a:solidFill>
              </a:rPr>
              <a:t>Development Plan and Road Map</a:t>
            </a:r>
          </a:p>
          <a:p>
            <a:endParaRPr lang="en-GB" sz="1200" b="1" dirty="0">
              <a:solidFill>
                <a:schemeClr val="tx2">
                  <a:lumMod val="75000"/>
                </a:schemeClr>
              </a:solidFill>
            </a:endParaRPr>
          </a:p>
          <a:p>
            <a:r>
              <a:rPr lang="en-GB" sz="1200" dirty="0">
                <a:solidFill>
                  <a:schemeClr val="tx2">
                    <a:lumMod val="75000"/>
                  </a:schemeClr>
                </a:solidFill>
              </a:rPr>
              <a:t>This document, the development and testing work behind it and its associated worksheet </a:t>
            </a:r>
            <a:r>
              <a:rPr lang="en-GB" sz="1200" b="1" dirty="0">
                <a:solidFill>
                  <a:schemeClr val="tx2">
                    <a:lumMod val="75000"/>
                  </a:schemeClr>
                </a:solidFill>
              </a:rPr>
              <a:t>Priority to ZCRM Field Mapping 19072019 </a:t>
            </a:r>
            <a:r>
              <a:rPr lang="en-GB" sz="1200" dirty="0">
                <a:solidFill>
                  <a:schemeClr val="tx2">
                    <a:lumMod val="75000"/>
                  </a:schemeClr>
                </a:solidFill>
              </a:rPr>
              <a:t>have been produced to give (more than!!!)  a head start to the API build process and contain:</a:t>
            </a:r>
          </a:p>
          <a:p>
            <a:pPr marL="628650" lvl="1" indent="-171450">
              <a:buFont typeface="Arial" panose="020B0604020202020204" pitchFamily="34" charset="0"/>
              <a:buChar char="•"/>
            </a:pPr>
            <a:endParaRPr lang="en-GB" sz="1200" dirty="0">
              <a:solidFill>
                <a:schemeClr val="tx2">
                  <a:lumMod val="75000"/>
                </a:schemeClr>
              </a:solidFill>
            </a:endParaRPr>
          </a:p>
          <a:p>
            <a:pPr marL="628650" lvl="1" indent="-171450">
              <a:buFont typeface="Arial" panose="020B0604020202020204" pitchFamily="34" charset="0"/>
              <a:buChar char="•"/>
            </a:pPr>
            <a:r>
              <a:rPr lang="en-GB" sz="1200" dirty="0">
                <a:solidFill>
                  <a:schemeClr val="tx2">
                    <a:lumMod val="75000"/>
                  </a:schemeClr>
                </a:solidFill>
              </a:rPr>
              <a:t>PowerPoint Document</a:t>
            </a:r>
          </a:p>
          <a:p>
            <a:pPr marL="1085850" lvl="2" indent="-171450">
              <a:buFont typeface="Arial" panose="020B0604020202020204" pitchFamily="34" charset="0"/>
              <a:buChar char="•"/>
            </a:pPr>
            <a:r>
              <a:rPr lang="en-GB" sz="1200" dirty="0">
                <a:solidFill>
                  <a:schemeClr val="tx2">
                    <a:lumMod val="75000"/>
                  </a:schemeClr>
                </a:solidFill>
              </a:rPr>
              <a:t>API project Introduction</a:t>
            </a:r>
          </a:p>
          <a:p>
            <a:pPr marL="1085850" lvl="2" indent="-171450">
              <a:buFont typeface="Arial" panose="020B0604020202020204" pitchFamily="34" charset="0"/>
              <a:buChar char="•"/>
            </a:pPr>
            <a:r>
              <a:rPr lang="en-GB" sz="1200" dirty="0">
                <a:solidFill>
                  <a:schemeClr val="tx2">
                    <a:lumMod val="75000"/>
                  </a:schemeClr>
                </a:solidFill>
              </a:rPr>
              <a:t>Project Road Map and Sequencing</a:t>
            </a:r>
          </a:p>
          <a:p>
            <a:pPr marL="1085850" lvl="2" indent="-171450">
              <a:buFont typeface="Arial" panose="020B0604020202020204" pitchFamily="34" charset="0"/>
              <a:buChar char="•"/>
            </a:pPr>
            <a:r>
              <a:rPr lang="en-GB" sz="1200" dirty="0">
                <a:solidFill>
                  <a:schemeClr val="tx2">
                    <a:lumMod val="75000"/>
                  </a:schemeClr>
                </a:solidFill>
              </a:rPr>
              <a:t>Links to appropriate areas of the ZCRM Rest API documentation</a:t>
            </a:r>
          </a:p>
          <a:p>
            <a:pPr marL="1085850" lvl="2" indent="-171450">
              <a:buFont typeface="Arial" panose="020B0604020202020204" pitchFamily="34" charset="0"/>
              <a:buChar char="•"/>
            </a:pPr>
            <a:r>
              <a:rPr lang="en-GB" sz="1200" dirty="0">
                <a:solidFill>
                  <a:schemeClr val="tx2">
                    <a:lumMod val="75000"/>
                  </a:schemeClr>
                </a:solidFill>
              </a:rPr>
              <a:t>General API focused notes</a:t>
            </a:r>
          </a:p>
          <a:p>
            <a:pPr marL="1085850" lvl="2" indent="-171450">
              <a:buFont typeface="Arial" panose="020B0604020202020204" pitchFamily="34" charset="0"/>
              <a:buChar char="•"/>
            </a:pPr>
            <a:r>
              <a:rPr lang="en-GB" sz="1200" dirty="0">
                <a:solidFill>
                  <a:schemeClr val="tx2">
                    <a:lumMod val="75000"/>
                  </a:schemeClr>
                </a:solidFill>
              </a:rPr>
              <a:t>Sales Order, Tasks and Service Calls ZCRM module architecture models</a:t>
            </a:r>
          </a:p>
          <a:p>
            <a:pPr marL="1085850" lvl="2" indent="-171450">
              <a:buFont typeface="Arial" panose="020B0604020202020204" pitchFamily="34" charset="0"/>
              <a:buChar char="•"/>
            </a:pPr>
            <a:r>
              <a:rPr lang="en-GB" sz="1200" dirty="0">
                <a:solidFill>
                  <a:schemeClr val="tx2">
                    <a:lumMod val="75000"/>
                  </a:schemeClr>
                </a:solidFill>
              </a:rPr>
              <a:t>Per Module</a:t>
            </a:r>
          </a:p>
          <a:p>
            <a:pPr marL="1543050" lvl="3" indent="-171450">
              <a:buFont typeface="Arial" panose="020B0604020202020204" pitchFamily="34" charset="0"/>
              <a:buChar char="•"/>
            </a:pPr>
            <a:r>
              <a:rPr lang="en-GB" sz="1200" dirty="0">
                <a:solidFill>
                  <a:schemeClr val="tx2">
                    <a:lumMod val="75000"/>
                  </a:schemeClr>
                </a:solidFill>
              </a:rPr>
              <a:t>Built and tested JSON structures, with sample data</a:t>
            </a:r>
          </a:p>
          <a:p>
            <a:pPr marL="1543050" lvl="3" indent="-171450">
              <a:buFont typeface="Arial" panose="020B0604020202020204" pitchFamily="34" charset="0"/>
              <a:buChar char="•"/>
            </a:pPr>
            <a:r>
              <a:rPr lang="en-GB" sz="1200" dirty="0" err="1">
                <a:solidFill>
                  <a:schemeClr val="tx2">
                    <a:lumMod val="75000"/>
                  </a:schemeClr>
                </a:solidFill>
              </a:rPr>
              <a:t>PostMan</a:t>
            </a:r>
            <a:r>
              <a:rPr lang="en-GB" sz="1200" dirty="0">
                <a:solidFill>
                  <a:schemeClr val="tx2">
                    <a:lumMod val="75000"/>
                  </a:schemeClr>
                </a:solidFill>
              </a:rPr>
              <a:t> method screenshot</a:t>
            </a:r>
          </a:p>
          <a:p>
            <a:pPr marL="1543050" lvl="3" indent="-171450">
              <a:buFont typeface="Arial" panose="020B0604020202020204" pitchFamily="34" charset="0"/>
              <a:buChar char="•"/>
            </a:pPr>
            <a:r>
              <a:rPr lang="en-GB" sz="1200" dirty="0" err="1">
                <a:solidFill>
                  <a:schemeClr val="tx2">
                    <a:lumMod val="75000"/>
                  </a:schemeClr>
                </a:solidFill>
              </a:rPr>
              <a:t>PostMan</a:t>
            </a:r>
            <a:r>
              <a:rPr lang="en-GB" sz="1200" dirty="0">
                <a:solidFill>
                  <a:schemeClr val="tx2">
                    <a:lumMod val="75000"/>
                  </a:schemeClr>
                </a:solidFill>
              </a:rPr>
              <a:t> Response structure and success confirmation</a:t>
            </a:r>
          </a:p>
          <a:p>
            <a:pPr marL="1543050" lvl="3" indent="-171450">
              <a:buFont typeface="Arial" panose="020B0604020202020204" pitchFamily="34" charset="0"/>
              <a:buChar char="•"/>
            </a:pPr>
            <a:endParaRPr lang="en-GB" sz="1200" dirty="0">
              <a:solidFill>
                <a:schemeClr val="tx2">
                  <a:lumMod val="75000"/>
                </a:schemeClr>
              </a:solidFill>
            </a:endParaRPr>
          </a:p>
          <a:p>
            <a:pPr marL="628650" lvl="1" indent="-171450">
              <a:buFont typeface="Arial" panose="020B0604020202020204" pitchFamily="34" charset="0"/>
              <a:buChar char="•"/>
            </a:pPr>
            <a:r>
              <a:rPr lang="en-GB" sz="1200" dirty="0">
                <a:solidFill>
                  <a:schemeClr val="tx2">
                    <a:lumMod val="75000"/>
                  </a:schemeClr>
                </a:solidFill>
              </a:rPr>
              <a:t>Worksheet</a:t>
            </a:r>
          </a:p>
          <a:p>
            <a:pPr marL="1085850" lvl="2" indent="-171450">
              <a:buFont typeface="Arial" panose="020B0604020202020204" pitchFamily="34" charset="0"/>
              <a:buChar char="•"/>
            </a:pPr>
            <a:r>
              <a:rPr lang="en-GB" sz="1200" dirty="0">
                <a:solidFill>
                  <a:schemeClr val="tx2">
                    <a:lumMod val="75000"/>
                  </a:schemeClr>
                </a:solidFill>
              </a:rPr>
              <a:t>Per module (Field Mappings)</a:t>
            </a:r>
          </a:p>
          <a:p>
            <a:pPr marL="1543050" lvl="3" indent="-171450">
              <a:buFont typeface="Arial" panose="020B0604020202020204" pitchFamily="34" charset="0"/>
              <a:buChar char="•"/>
            </a:pPr>
            <a:r>
              <a:rPr lang="en-GB" sz="1200" dirty="0">
                <a:solidFill>
                  <a:schemeClr val="tx2">
                    <a:lumMod val="75000"/>
                  </a:schemeClr>
                </a:solidFill>
              </a:rPr>
              <a:t>JSON Pair (</a:t>
            </a:r>
            <a:r>
              <a:rPr lang="en-GB" sz="1200" dirty="0" err="1">
                <a:solidFill>
                  <a:schemeClr val="tx2">
                    <a:lumMod val="75000"/>
                  </a:schemeClr>
                </a:solidFill>
              </a:rPr>
              <a:t>Field:Data</a:t>
            </a:r>
            <a:r>
              <a:rPr lang="en-GB" sz="1200" dirty="0">
                <a:solidFill>
                  <a:schemeClr val="tx2">
                    <a:lumMod val="75000"/>
                  </a:schemeClr>
                </a:solidFill>
              </a:rPr>
              <a:t>)</a:t>
            </a:r>
          </a:p>
          <a:p>
            <a:pPr marL="1543050" lvl="3" indent="-171450">
              <a:buFont typeface="Arial" panose="020B0604020202020204" pitchFamily="34" charset="0"/>
              <a:buChar char="•"/>
            </a:pPr>
            <a:r>
              <a:rPr lang="en-GB" sz="1200" dirty="0">
                <a:solidFill>
                  <a:schemeClr val="tx2">
                    <a:lumMod val="75000"/>
                  </a:schemeClr>
                </a:solidFill>
              </a:rPr>
              <a:t>ZCRM Field API name</a:t>
            </a:r>
          </a:p>
          <a:p>
            <a:pPr marL="1543050" lvl="3" indent="-171450">
              <a:buFont typeface="Arial" panose="020B0604020202020204" pitchFamily="34" charset="0"/>
              <a:buChar char="•"/>
            </a:pPr>
            <a:r>
              <a:rPr lang="en-GB" sz="1200" dirty="0">
                <a:solidFill>
                  <a:schemeClr val="tx2">
                    <a:lumMod val="75000"/>
                  </a:schemeClr>
                </a:solidFill>
              </a:rPr>
              <a:t>Priority Field name (from </a:t>
            </a:r>
            <a:r>
              <a:rPr lang="en-GB" sz="1200" dirty="0" err="1">
                <a:solidFill>
                  <a:schemeClr val="tx2">
                    <a:lumMod val="75000"/>
                  </a:schemeClr>
                </a:solidFill>
              </a:rPr>
              <a:t>Trutex’s</a:t>
            </a:r>
            <a:r>
              <a:rPr lang="en-GB" sz="1200" dirty="0">
                <a:solidFill>
                  <a:schemeClr val="tx2">
                    <a:lumMod val="75000"/>
                  </a:schemeClr>
                </a:solidFill>
              </a:rPr>
              <a:t> field selection document)</a:t>
            </a:r>
          </a:p>
          <a:p>
            <a:pPr marL="1543050" lvl="3" indent="-171450">
              <a:buFont typeface="Arial" panose="020B0604020202020204" pitchFamily="34" charset="0"/>
              <a:buChar char="•"/>
            </a:pPr>
            <a:r>
              <a:rPr lang="en-GB" sz="1200" dirty="0">
                <a:solidFill>
                  <a:schemeClr val="tx2">
                    <a:lumMod val="75000"/>
                  </a:schemeClr>
                </a:solidFill>
              </a:rPr>
              <a:t>Priority </a:t>
            </a:r>
            <a:r>
              <a:rPr lang="en-GB" sz="1200" dirty="0" err="1">
                <a:solidFill>
                  <a:schemeClr val="tx2">
                    <a:lumMod val="75000"/>
                  </a:schemeClr>
                </a:solidFill>
              </a:rPr>
              <a:t>SubForm</a:t>
            </a:r>
            <a:r>
              <a:rPr lang="en-GB" sz="1200" dirty="0">
                <a:solidFill>
                  <a:schemeClr val="tx2">
                    <a:lumMod val="75000"/>
                  </a:schemeClr>
                </a:solidFill>
              </a:rPr>
              <a:t> name (from </a:t>
            </a:r>
            <a:r>
              <a:rPr lang="en-GB" sz="1200" dirty="0" err="1">
                <a:solidFill>
                  <a:schemeClr val="tx2">
                    <a:lumMod val="75000"/>
                  </a:schemeClr>
                </a:solidFill>
              </a:rPr>
              <a:t>Trutex’s</a:t>
            </a:r>
            <a:r>
              <a:rPr lang="en-GB" sz="1200" dirty="0">
                <a:solidFill>
                  <a:schemeClr val="tx2">
                    <a:lumMod val="75000"/>
                  </a:schemeClr>
                </a:solidFill>
              </a:rPr>
              <a:t> field selection document)</a:t>
            </a:r>
          </a:p>
          <a:p>
            <a:pPr marL="1543050" lvl="3" indent="-171450">
              <a:buFont typeface="Arial" panose="020B0604020202020204" pitchFamily="34" charset="0"/>
              <a:buChar char="•"/>
            </a:pPr>
            <a:r>
              <a:rPr lang="en-GB" sz="1200" dirty="0">
                <a:solidFill>
                  <a:schemeClr val="tx2">
                    <a:lumMod val="75000"/>
                  </a:schemeClr>
                </a:solidFill>
              </a:rPr>
              <a:t>Literal Value</a:t>
            </a:r>
          </a:p>
          <a:p>
            <a:pPr marL="1543050" lvl="3" indent="-171450">
              <a:buFont typeface="Arial" panose="020B0604020202020204" pitchFamily="34" charset="0"/>
              <a:buChar char="•"/>
            </a:pPr>
            <a:r>
              <a:rPr lang="en-GB" sz="1200" dirty="0">
                <a:solidFill>
                  <a:schemeClr val="tx2">
                    <a:lumMod val="75000"/>
                  </a:schemeClr>
                </a:solidFill>
              </a:rPr>
              <a:t>ZCRM field type</a:t>
            </a:r>
          </a:p>
          <a:p>
            <a:pPr marL="1543050" lvl="3" indent="-171450">
              <a:buFont typeface="Arial" panose="020B0604020202020204" pitchFamily="34" charset="0"/>
              <a:buChar char="•"/>
            </a:pPr>
            <a:r>
              <a:rPr lang="en-GB" sz="1200" dirty="0">
                <a:solidFill>
                  <a:schemeClr val="tx2">
                    <a:lumMod val="75000"/>
                  </a:schemeClr>
                </a:solidFill>
              </a:rPr>
              <a:t>Field Limits</a:t>
            </a:r>
          </a:p>
          <a:p>
            <a:pPr marL="1543050" lvl="3" indent="-171450">
              <a:buFont typeface="Arial" panose="020B0604020202020204" pitchFamily="34" charset="0"/>
              <a:buChar char="•"/>
            </a:pPr>
            <a:r>
              <a:rPr lang="en-GB" sz="1200" dirty="0">
                <a:solidFill>
                  <a:schemeClr val="tx2">
                    <a:lumMod val="75000"/>
                  </a:schemeClr>
                </a:solidFill>
              </a:rPr>
              <a:t>Notes</a:t>
            </a:r>
          </a:p>
          <a:p>
            <a:endParaRPr lang="en-GB" sz="1200" dirty="0">
              <a:solidFill>
                <a:schemeClr val="tx2">
                  <a:lumMod val="75000"/>
                </a:schemeClr>
              </a:solidFill>
            </a:endParaRPr>
          </a:p>
          <a:p>
            <a:r>
              <a:rPr lang="en-GB" sz="1200" dirty="0">
                <a:solidFill>
                  <a:schemeClr val="tx2">
                    <a:lumMod val="75000"/>
                  </a:schemeClr>
                </a:solidFill>
              </a:rPr>
              <a:t>So, given the initial OAuth2 work Simon (</a:t>
            </a:r>
            <a:r>
              <a:rPr lang="en-GB" sz="1200" dirty="0" err="1">
                <a:solidFill>
                  <a:schemeClr val="tx2">
                    <a:lumMod val="75000"/>
                  </a:schemeClr>
                </a:solidFill>
              </a:rPr>
              <a:t>Medatech</a:t>
            </a:r>
            <a:r>
              <a:rPr lang="en-GB" sz="1200" dirty="0">
                <a:solidFill>
                  <a:schemeClr val="tx2">
                    <a:lumMod val="75000"/>
                  </a:schemeClr>
                </a:solidFill>
              </a:rPr>
              <a:t>) and Phil (Little Blue) have already done together, it should just be a question of building the API Insert and Update methods per module. In operation and per transaction sequence, the modules </a:t>
            </a:r>
            <a:r>
              <a:rPr lang="en-GB" sz="1200" b="1" dirty="0">
                <a:solidFill>
                  <a:schemeClr val="tx2">
                    <a:lumMod val="75000"/>
                  </a:schemeClr>
                </a:solidFill>
              </a:rPr>
              <a:t>must</a:t>
            </a:r>
            <a:r>
              <a:rPr lang="en-GB" sz="1200" dirty="0">
                <a:solidFill>
                  <a:schemeClr val="tx2">
                    <a:lumMod val="75000"/>
                  </a:schemeClr>
                </a:solidFill>
              </a:rPr>
              <a:t> be created in the order they appear in the </a:t>
            </a:r>
            <a:r>
              <a:rPr lang="en-GB" sz="1200" b="1" dirty="0">
                <a:solidFill>
                  <a:schemeClr val="tx2">
                    <a:lumMod val="75000"/>
                  </a:schemeClr>
                </a:solidFill>
              </a:rPr>
              <a:t>Module Creation Order</a:t>
            </a:r>
            <a:r>
              <a:rPr lang="en-GB" sz="1200" dirty="0">
                <a:solidFill>
                  <a:schemeClr val="tx2">
                    <a:lumMod val="75000"/>
                  </a:schemeClr>
                </a:solidFill>
              </a:rPr>
              <a:t> table, as this follows the linking sequence and ensures that modules being linked </a:t>
            </a:r>
            <a:r>
              <a:rPr lang="en-GB" sz="1200" b="1" dirty="0">
                <a:solidFill>
                  <a:schemeClr val="tx2">
                    <a:lumMod val="75000"/>
                  </a:schemeClr>
                </a:solidFill>
              </a:rPr>
              <a:t>TO</a:t>
            </a:r>
            <a:r>
              <a:rPr lang="en-GB" sz="1200" dirty="0">
                <a:solidFill>
                  <a:schemeClr val="tx2">
                    <a:lumMod val="75000"/>
                  </a:schemeClr>
                </a:solidFill>
              </a:rPr>
              <a:t> are created </a:t>
            </a:r>
            <a:r>
              <a:rPr lang="en-GB" sz="1200" b="1" dirty="0">
                <a:solidFill>
                  <a:schemeClr val="tx2">
                    <a:lumMod val="75000"/>
                  </a:schemeClr>
                </a:solidFill>
              </a:rPr>
              <a:t>before</a:t>
            </a:r>
            <a:r>
              <a:rPr lang="en-GB" sz="1200" dirty="0">
                <a:solidFill>
                  <a:schemeClr val="tx2">
                    <a:lumMod val="75000"/>
                  </a:schemeClr>
                </a:solidFill>
              </a:rPr>
              <a:t> the modules that are linking </a:t>
            </a:r>
            <a:r>
              <a:rPr lang="en-GB" sz="1200" b="1" dirty="0">
                <a:solidFill>
                  <a:schemeClr val="tx2">
                    <a:lumMod val="75000"/>
                  </a:schemeClr>
                </a:solidFill>
              </a:rPr>
              <a:t>FROM</a:t>
            </a:r>
            <a:endParaRPr lang="en-GB" sz="1200" dirty="0">
              <a:solidFill>
                <a:schemeClr val="tx2">
                  <a:lumMod val="75000"/>
                </a:schemeClr>
              </a:solidFill>
            </a:endParaRPr>
          </a:p>
        </p:txBody>
      </p:sp>
    </p:spTree>
    <p:extLst>
      <p:ext uri="{BB962C8B-B14F-4D97-AF65-F5344CB8AC3E}">
        <p14:creationId xmlns:p14="http://schemas.microsoft.com/office/powerpoint/2010/main" val="3618821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948543" y="104955"/>
            <a:ext cx="5312229" cy="523220"/>
          </a:xfrm>
          <a:prstGeom prst="rect">
            <a:avLst/>
          </a:prstGeom>
          <a:noFill/>
        </p:spPr>
        <p:txBody>
          <a:bodyPr wrap="square" rtlCol="0">
            <a:spAutoFit/>
          </a:bodyPr>
          <a:lstStyle/>
          <a:p>
            <a:pPr algn="ctr"/>
            <a:r>
              <a:rPr lang="en-GB" sz="2800" dirty="0" err="1"/>
              <a:t>Custom_Trutex_Orders</a:t>
            </a:r>
            <a:r>
              <a:rPr lang="en-GB" sz="2800" dirty="0"/>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8AF1A782-0C9B-BB44-A919-81FEF9BE8BAC}"/>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632888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800" dirty="0" err="1"/>
              <a:t>Custom_Trutex_Orders</a:t>
            </a:r>
            <a:r>
              <a:rPr lang="en-GB" sz="2800" dirty="0"/>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"2019-07-16T14:25:59+01:00",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"2019-07-16T14:25:59+01:00",</a:t>
            </a:r>
          </a:p>
          <a:p>
            <a:r>
              <a:rPr lang="en-US" sz="1200" dirty="0"/>
              <a:t>                "id": "193117000000362026",</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98300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Order Items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t>Custom_Trutex_Order_Lines</a:t>
            </a:r>
            <a:endParaRPr lang="en-US" sz="2400" b="1" i="1" dirty="0">
              <a:solidFill>
                <a:schemeClr val="tx2">
                  <a:lumMod val="50000"/>
                </a:schemeClr>
              </a:solidFill>
            </a:endParaRPr>
          </a:p>
        </p:txBody>
      </p:sp>
    </p:spTree>
    <p:extLst>
      <p:ext uri="{BB962C8B-B14F-4D97-AF65-F5344CB8AC3E}">
        <p14:creationId xmlns:p14="http://schemas.microsoft.com/office/powerpoint/2010/main" val="261196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800" dirty="0" err="1"/>
              <a:t>Custom_Trutex_Order_Lines</a:t>
            </a:r>
            <a:r>
              <a:rPr lang="en-GB" sz="2800" dirty="0"/>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339861" cy="6370975"/>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Name":"API</a:t>
            </a:r>
            <a:r>
              <a:rPr lang="en-US" sz="1200" dirty="0"/>
              <a:t> Part Number #1",</a:t>
            </a:r>
          </a:p>
          <a:p>
            <a:r>
              <a:rPr lang="en-US" sz="1200" dirty="0"/>
              <a:t>        "</a:t>
            </a:r>
            <a:r>
              <a:rPr lang="en-US" sz="1200" dirty="0" err="1"/>
              <a:t>Part_Code</a:t>
            </a:r>
            <a:r>
              <a:rPr lang="en-US" sz="1200" dirty="0"/>
              <a:t>":   {</a:t>
            </a:r>
          </a:p>
          <a:p>
            <a:r>
              <a:rPr lang="en-US" sz="1200" dirty="0"/>
              <a:t>            "name":"",</a:t>
            </a:r>
          </a:p>
          <a:p>
            <a:r>
              <a:rPr lang="en-US" sz="1200" dirty="0"/>
              <a:t>            "id":"193117000000362046"</a:t>
            </a:r>
          </a:p>
          <a:p>
            <a:r>
              <a:rPr lang="en-US" sz="1200" dirty="0"/>
              <a:t>        }, </a:t>
            </a:r>
          </a:p>
          <a:p>
            <a:r>
              <a:rPr lang="en-US" sz="1200" dirty="0"/>
              <a:t>        "</a:t>
            </a:r>
            <a:r>
              <a:rPr lang="en-US" sz="1200" dirty="0" err="1"/>
              <a:t>Part_Description":"API</a:t>
            </a:r>
            <a:r>
              <a:rPr lang="en-US" sz="1200" dirty="0"/>
              <a:t> Part Description",</a:t>
            </a:r>
          </a:p>
          <a:p>
            <a:r>
              <a:rPr lang="en-US" sz="1200" dirty="0"/>
              <a:t>        "</a:t>
            </a:r>
            <a:r>
              <a:rPr lang="en-US" sz="1200" dirty="0" err="1"/>
              <a:t>Part_Status":"API</a:t>
            </a:r>
            <a:r>
              <a:rPr lang="en-US" sz="1200" dirty="0"/>
              <a:t> Part Status",</a:t>
            </a:r>
          </a:p>
          <a:p>
            <a:r>
              <a:rPr lang="en-US" sz="1200" dirty="0"/>
              <a:t>        "Quantity":"321",</a:t>
            </a:r>
          </a:p>
          <a:p>
            <a:r>
              <a:rPr lang="en-US" sz="1200" dirty="0"/>
              <a:t>        "Reserved_Quantity":"123",</a:t>
            </a:r>
          </a:p>
          <a:p>
            <a:r>
              <a:rPr lang="en-US" sz="1200" dirty="0"/>
              <a:t>        "Price":"20.01",</a:t>
            </a:r>
          </a:p>
          <a:p>
            <a:r>
              <a:rPr lang="en-US" sz="1200" dirty="0"/>
              <a:t>        "Unit_Price_including_VAT":"24.01",</a:t>
            </a:r>
          </a:p>
          <a:p>
            <a:r>
              <a:rPr lang="en-US" sz="1200" dirty="0"/>
              <a:t>        "</a:t>
            </a:r>
            <a:r>
              <a:rPr lang="en-US" sz="1200" dirty="0" err="1"/>
              <a:t>Price_Source":"API</a:t>
            </a:r>
            <a:r>
              <a:rPr lang="en-US" sz="1200" dirty="0"/>
              <a:t> Price Source",</a:t>
            </a:r>
          </a:p>
          <a:p>
            <a:r>
              <a:rPr lang="en-US" sz="1200" dirty="0"/>
              <a:t>        "Customer_Requested_Date":"2019-07-01",</a:t>
            </a:r>
          </a:p>
          <a:p>
            <a:r>
              <a:rPr lang="en-US" sz="1200" dirty="0"/>
              <a:t>        "Ship_Due_Date":"2019-07-23",</a:t>
            </a:r>
          </a:p>
          <a:p>
            <a:r>
              <a:rPr lang="en-US" sz="1200" dirty="0"/>
              <a:t>        "Balance_Quantity_Outstanding":"56",</a:t>
            </a:r>
          </a:p>
          <a:p>
            <a:r>
              <a:rPr lang="en-US" sz="1200" dirty="0"/>
              <a:t>        "</a:t>
            </a:r>
            <a:r>
              <a:rPr lang="en-US" sz="1200" dirty="0" err="1"/>
              <a:t>Closed":true</a:t>
            </a:r>
            <a:r>
              <a:rPr lang="en-US" sz="1200" dirty="0"/>
              <a:t>,</a:t>
            </a:r>
          </a:p>
          <a:p>
            <a:r>
              <a:rPr lang="en-US" sz="1200" dirty="0"/>
              <a:t>        "Extended_Total_Price":"12345.67",</a:t>
            </a:r>
          </a:p>
          <a:p>
            <a:r>
              <a:rPr lang="en-US" sz="1200" dirty="0"/>
              <a:t>        "</a:t>
            </a:r>
            <a:r>
              <a:rPr lang="en-US" sz="1200" dirty="0" err="1"/>
              <a:t>Line_Type":"Trutex</a:t>
            </a:r>
            <a:r>
              <a:rPr lang="en-US" sz="1200" dirty="0"/>
              <a:t> Sales Order",</a:t>
            </a:r>
          </a:p>
          <a:p>
            <a:r>
              <a:rPr lang="en-US" sz="1200" dirty="0"/>
              <a:t>        "</a:t>
            </a:r>
            <a:r>
              <a:rPr lang="en-US" sz="1200" dirty="0" err="1"/>
              <a:t>Custom_Trutex_Order</a:t>
            </a:r>
            <a:r>
              <a:rPr lang="en-US" sz="1200" dirty="0"/>
              <a:t>":   {</a:t>
            </a:r>
          </a:p>
          <a:p>
            <a:r>
              <a:rPr lang="en-US" sz="1200" dirty="0"/>
              <a:t>            "name":"",</a:t>
            </a:r>
          </a:p>
          <a:p>
            <a:r>
              <a:rPr lang="en-US" sz="1200" dirty="0"/>
              <a:t>            "id":"193117000000362039"</a:t>
            </a:r>
          </a:p>
          <a:p>
            <a:r>
              <a:rPr lang="en-US" sz="1200" dirty="0"/>
              <a:t>        } ,</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1662074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74371" y="104955"/>
            <a:ext cx="5704115" cy="523220"/>
          </a:xfrm>
          <a:prstGeom prst="rect">
            <a:avLst/>
          </a:prstGeom>
          <a:noFill/>
        </p:spPr>
        <p:txBody>
          <a:bodyPr wrap="square" rtlCol="0">
            <a:spAutoFit/>
          </a:bodyPr>
          <a:lstStyle/>
          <a:p>
            <a:pPr algn="ctr"/>
            <a:r>
              <a:rPr lang="en-GB" sz="2800" dirty="0" err="1"/>
              <a:t>Custom_Trutex_Order_Lines</a:t>
            </a:r>
            <a:r>
              <a:rPr lang="en-GB" sz="2800" dirty="0"/>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219C9892-0D55-6249-9C76-2BAE52DDCFC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653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800" dirty="0" err="1"/>
              <a:t>Custom_Trutex_Order_Lines</a:t>
            </a:r>
            <a:r>
              <a:rPr lang="en-GB" sz="2800" dirty="0"/>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"2019-07-16T21:21:04+01:00",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"2019-07-16T21:21:04+01:00",</a:t>
            </a:r>
          </a:p>
          <a:p>
            <a:r>
              <a:rPr lang="en-US" sz="1200" dirty="0"/>
              <a:t>                "id": "193117000000362065",</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647126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Order Tracing</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t>Sales_Order_Line_Trackings</a:t>
            </a:r>
            <a:endParaRPr lang="en-US" sz="2400" b="1" i="1" dirty="0">
              <a:solidFill>
                <a:schemeClr val="tx2">
                  <a:lumMod val="50000"/>
                </a:schemeClr>
              </a:solidFill>
            </a:endParaRPr>
          </a:p>
        </p:txBody>
      </p:sp>
    </p:spTree>
    <p:extLst>
      <p:ext uri="{BB962C8B-B14F-4D97-AF65-F5344CB8AC3E}">
        <p14:creationId xmlns:p14="http://schemas.microsoft.com/office/powerpoint/2010/main" val="4243517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400" dirty="0" err="1"/>
              <a:t>Sales_Order_Line_Trackings</a:t>
            </a:r>
            <a:r>
              <a:rPr lang="en-GB" sz="2400" dirty="0"/>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339861" cy="4524315"/>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"Name": "API Unique Tracking ID",</a:t>
            </a:r>
          </a:p>
          <a:p>
            <a:r>
              <a:rPr lang="en-US" sz="1200" dirty="0"/>
              <a:t>        "</a:t>
            </a:r>
            <a:r>
              <a:rPr lang="en-US" sz="1200" dirty="0" err="1"/>
              <a:t>Sales_Order_Line</a:t>
            </a:r>
            <a:r>
              <a:rPr lang="en-US" sz="1200" dirty="0"/>
              <a:t>": {</a:t>
            </a:r>
          </a:p>
          <a:p>
            <a:r>
              <a:rPr lang="en-US" sz="1200" dirty="0"/>
              <a:t>                            "name":"",</a:t>
            </a:r>
          </a:p>
          <a:p>
            <a:r>
              <a:rPr lang="en-US" sz="1200" dirty="0"/>
              <a:t>                            "id":"193117000000362065"</a:t>
            </a:r>
          </a:p>
          <a:p>
            <a:r>
              <a:rPr lang="en-US" sz="1200" dirty="0"/>
              <a:t>                            },</a:t>
            </a:r>
          </a:p>
          <a:p>
            <a:r>
              <a:rPr lang="en-US" sz="1200" dirty="0"/>
              <a:t>        "</a:t>
            </a:r>
            <a:r>
              <a:rPr lang="en-US" sz="1200" dirty="0" err="1"/>
              <a:t>Trutex_Sales_Order</a:t>
            </a:r>
            <a:r>
              <a:rPr lang="en-US" sz="1200" dirty="0"/>
              <a:t>": {</a:t>
            </a:r>
          </a:p>
          <a:p>
            <a:r>
              <a:rPr lang="en-US" sz="1200" dirty="0"/>
              <a:t>                            "name":"",</a:t>
            </a:r>
          </a:p>
          <a:p>
            <a:r>
              <a:rPr lang="en-US" sz="1200" dirty="0"/>
              <a:t>                            "id":"193117000000362039"</a:t>
            </a:r>
          </a:p>
          <a:p>
            <a:r>
              <a:rPr lang="en-US" sz="1200" dirty="0"/>
              <a:t>                            },</a:t>
            </a:r>
          </a:p>
          <a:p>
            <a:r>
              <a:rPr lang="en-US" sz="1200" dirty="0"/>
              <a:t>        "Date":"2019-07-17",</a:t>
            </a:r>
          </a:p>
          <a:p>
            <a:r>
              <a:rPr lang="en-US" sz="1200" dirty="0"/>
              <a:t>        "Quantity":"20",</a:t>
            </a:r>
          </a:p>
          <a:p>
            <a:r>
              <a:rPr lang="en-US" sz="1200" dirty="0"/>
              <a:t>        "Inventory_Transaction_Type":"</a:t>
            </a:r>
            <a:r>
              <a:rPr lang="en-US" sz="1200" dirty="0" err="1"/>
              <a:t>APIITType</a:t>
            </a:r>
            <a:r>
              <a:rPr lang="en-US" sz="1200" dirty="0"/>
              <a:t>",</a:t>
            </a:r>
          </a:p>
          <a:p>
            <a:r>
              <a:rPr lang="en-US" sz="1200" dirty="0"/>
              <a:t>        "</a:t>
            </a:r>
            <a:r>
              <a:rPr lang="en-US" sz="1200" dirty="0" err="1"/>
              <a:t>Document_Number":"API</a:t>
            </a:r>
            <a:r>
              <a:rPr lang="en-US" sz="1200" dirty="0"/>
              <a:t> Document Number",</a:t>
            </a:r>
          </a:p>
          <a:p>
            <a:r>
              <a:rPr lang="en-US" sz="1200" dirty="0"/>
              <a:t>        "Owner":   {</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2459851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74371" y="104955"/>
            <a:ext cx="5704115" cy="523220"/>
          </a:xfrm>
          <a:prstGeom prst="rect">
            <a:avLst/>
          </a:prstGeom>
          <a:noFill/>
        </p:spPr>
        <p:txBody>
          <a:bodyPr wrap="square" rtlCol="0">
            <a:spAutoFit/>
          </a:bodyPr>
          <a:lstStyle/>
          <a:p>
            <a:pPr algn="ctr"/>
            <a:r>
              <a:rPr lang="en-GB" sz="2400" dirty="0" err="1"/>
              <a:t>Sales_Order_Line_Trackings</a:t>
            </a:r>
            <a:r>
              <a:rPr lang="en-GB" sz="2400" dirty="0"/>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D2AE80A9-54CE-6E4B-BC0A-97B43E3CD5DE}"/>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136230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400" dirty="0" err="1"/>
              <a:t>Sales_Order_Line_Trackings</a:t>
            </a:r>
            <a:r>
              <a:rPr lang="en-GB" sz="2400" dirty="0"/>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"2019-07-17T16:19:50+01:00",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"2019-07-17T16:19:50+01:00",</a:t>
            </a:r>
          </a:p>
          <a:p>
            <a:r>
              <a:rPr lang="en-US" sz="1200" dirty="0"/>
              <a:t>                "id": "193117000000370014",</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75135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Introduction 1.4</a:t>
            </a:r>
          </a:p>
        </p:txBody>
      </p:sp>
      <p:sp>
        <p:nvSpPr>
          <p:cNvPr id="4" name="TextBox 3">
            <a:extLst>
              <a:ext uri="{FF2B5EF4-FFF2-40B4-BE49-F238E27FC236}">
                <a16:creationId xmlns:a16="http://schemas.microsoft.com/office/drawing/2014/main" id="{3070C2E8-0D5D-C34B-BD45-B90049745150}"/>
              </a:ext>
            </a:extLst>
          </p:cNvPr>
          <p:cNvSpPr txBox="1"/>
          <p:nvPr/>
        </p:nvSpPr>
        <p:spPr>
          <a:xfrm>
            <a:off x="383721" y="932971"/>
            <a:ext cx="8376557" cy="2862322"/>
          </a:xfrm>
          <a:prstGeom prst="rect">
            <a:avLst/>
          </a:prstGeom>
          <a:noFill/>
        </p:spPr>
        <p:txBody>
          <a:bodyPr wrap="square" rtlCol="0">
            <a:spAutoFit/>
          </a:bodyPr>
          <a:lstStyle/>
          <a:p>
            <a:endParaRPr lang="en-GB" sz="1200" b="1" dirty="0">
              <a:solidFill>
                <a:schemeClr val="tx2">
                  <a:lumMod val="75000"/>
                </a:schemeClr>
              </a:solidFill>
            </a:endParaRPr>
          </a:p>
          <a:p>
            <a:r>
              <a:rPr lang="en-GB" sz="1200" dirty="0">
                <a:solidFill>
                  <a:schemeClr val="tx2">
                    <a:lumMod val="75000"/>
                  </a:schemeClr>
                </a:solidFill>
              </a:rPr>
              <a:t>As the modules are standalone when created in the correct sequence, the road map calls for each module to be built, tested, initially data populated and rolled into full Insert/Update operation before the next one. This process is listed in the slide </a:t>
            </a:r>
            <a:r>
              <a:rPr lang="en-GB" sz="1200" b="1" dirty="0">
                <a:solidFill>
                  <a:schemeClr val="tx2">
                    <a:lumMod val="75000"/>
                  </a:schemeClr>
                </a:solidFill>
              </a:rPr>
              <a:t>Development RoadMap</a:t>
            </a:r>
          </a:p>
          <a:p>
            <a:endParaRPr lang="en-GB" sz="1200" b="1" dirty="0">
              <a:solidFill>
                <a:schemeClr val="tx2">
                  <a:lumMod val="75000"/>
                </a:schemeClr>
              </a:solidFill>
            </a:endParaRPr>
          </a:p>
          <a:p>
            <a:r>
              <a:rPr lang="en-GB" sz="1200" dirty="0">
                <a:solidFill>
                  <a:schemeClr val="tx2">
                    <a:lumMod val="75000"/>
                  </a:schemeClr>
                </a:solidFill>
              </a:rPr>
              <a:t>Building, testing and using the modules “Live” and in sequence in this way will allow for the ZCRM datasets to be incrementally populated, put into operational service, allow initial use and further ZCRM development and to build on the increasing pyramid of data. </a:t>
            </a:r>
          </a:p>
          <a:p>
            <a:pPr marL="1543050" lvl="3" indent="-171450">
              <a:buFont typeface="Arial" panose="020B0604020202020204" pitchFamily="34" charset="0"/>
              <a:buChar char="•"/>
            </a:pPr>
            <a:endParaRPr lang="en-GB" sz="1200" dirty="0">
              <a:solidFill>
                <a:schemeClr val="tx2">
                  <a:lumMod val="75000"/>
                </a:schemeClr>
              </a:solidFill>
            </a:endParaRPr>
          </a:p>
          <a:p>
            <a:pPr marL="1543050" lvl="3" indent="-171450">
              <a:buFont typeface="Arial" panose="020B0604020202020204" pitchFamily="34" charset="0"/>
              <a:buChar char="•"/>
            </a:pPr>
            <a:endParaRPr lang="en-GB" sz="1200" dirty="0">
              <a:solidFill>
                <a:schemeClr val="tx2">
                  <a:lumMod val="75000"/>
                </a:schemeClr>
              </a:solidFill>
            </a:endParaRPr>
          </a:p>
          <a:p>
            <a:endParaRPr lang="en-GB" sz="1200" dirty="0">
              <a:solidFill>
                <a:schemeClr val="tx2">
                  <a:lumMod val="75000"/>
                </a:schemeClr>
              </a:solidFill>
            </a:endParaRPr>
          </a:p>
          <a:p>
            <a:endParaRPr lang="en-GB" sz="1200" dirty="0">
              <a:solidFill>
                <a:schemeClr val="tx2">
                  <a:lumMod val="75000"/>
                </a:schemeClr>
              </a:solidFill>
            </a:endParaRPr>
          </a:p>
          <a:p>
            <a:endParaRPr lang="en-GB" sz="1200" dirty="0">
              <a:solidFill>
                <a:schemeClr val="tx2">
                  <a:lumMod val="75000"/>
                </a:schemeClr>
              </a:solidFill>
            </a:endParaRPr>
          </a:p>
          <a:p>
            <a:r>
              <a:rPr lang="en-GB" sz="1200" dirty="0">
                <a:solidFill>
                  <a:schemeClr val="tx2">
                    <a:lumMod val="75000"/>
                  </a:schemeClr>
                </a:solidFill>
              </a:rPr>
              <a:t> </a:t>
            </a:r>
          </a:p>
          <a:p>
            <a:endParaRPr lang="en-US" sz="1200" dirty="0">
              <a:solidFill>
                <a:schemeClr val="tx2">
                  <a:lumMod val="75000"/>
                </a:schemeClr>
              </a:solidFill>
            </a:endParaRPr>
          </a:p>
        </p:txBody>
      </p:sp>
    </p:spTree>
    <p:extLst>
      <p:ext uri="{BB962C8B-B14F-4D97-AF65-F5344CB8AC3E}">
        <p14:creationId xmlns:p14="http://schemas.microsoft.com/office/powerpoint/2010/main" val="2323406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2902583"/>
            <a:ext cx="4380049" cy="954107"/>
          </a:xfrm>
          <a:prstGeom prst="rect">
            <a:avLst/>
          </a:prstGeom>
          <a:noFill/>
        </p:spPr>
        <p:txBody>
          <a:bodyPr wrap="square" rtlCol="0">
            <a:spAutoFit/>
          </a:bodyPr>
          <a:lstStyle/>
          <a:p>
            <a:pPr algn="ctr"/>
            <a:r>
              <a:rPr lang="en-US" sz="2800" b="1" dirty="0">
                <a:solidFill>
                  <a:schemeClr val="tx2">
                    <a:lumMod val="75000"/>
                  </a:schemeClr>
                </a:solidFill>
              </a:rPr>
              <a:t>Task and Service Call Architecture</a:t>
            </a:r>
          </a:p>
        </p:txBody>
      </p:sp>
    </p:spTree>
    <p:extLst>
      <p:ext uri="{BB962C8B-B14F-4D97-AF65-F5344CB8AC3E}">
        <p14:creationId xmlns:p14="http://schemas.microsoft.com/office/powerpoint/2010/main" val="576189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46766E-633F-FC4C-BB79-21367CF4E90E}"/>
              </a:ext>
            </a:extLst>
          </p:cNvPr>
          <p:cNvSpPr/>
          <p:nvPr/>
        </p:nvSpPr>
        <p:spPr>
          <a:xfrm>
            <a:off x="3096987" y="7946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Customers</a:t>
            </a:r>
          </a:p>
        </p:txBody>
      </p:sp>
      <p:sp>
        <p:nvSpPr>
          <p:cNvPr id="4" name="Rectangle 3">
            <a:extLst>
              <a:ext uri="{FF2B5EF4-FFF2-40B4-BE49-F238E27FC236}">
                <a16:creationId xmlns:a16="http://schemas.microsoft.com/office/drawing/2014/main" id="{3E09E725-A6A0-F541-8404-8C6EA1138B5B}"/>
              </a:ext>
            </a:extLst>
          </p:cNvPr>
          <p:cNvSpPr/>
          <p:nvPr/>
        </p:nvSpPr>
        <p:spPr>
          <a:xfrm>
            <a:off x="3096987" y="2002972"/>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Contacts</a:t>
            </a:r>
          </a:p>
        </p:txBody>
      </p:sp>
      <p:sp>
        <p:nvSpPr>
          <p:cNvPr id="5" name="Rectangle 4">
            <a:extLst>
              <a:ext uri="{FF2B5EF4-FFF2-40B4-BE49-F238E27FC236}">
                <a16:creationId xmlns:a16="http://schemas.microsoft.com/office/drawing/2014/main" id="{557D57B3-E091-E044-9A62-B904933BC2FD}"/>
              </a:ext>
            </a:extLst>
          </p:cNvPr>
          <p:cNvSpPr/>
          <p:nvPr/>
        </p:nvSpPr>
        <p:spPr>
          <a:xfrm>
            <a:off x="5023759" y="14804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Tasks</a:t>
            </a:r>
          </a:p>
        </p:txBody>
      </p:sp>
      <p:cxnSp>
        <p:nvCxnSpPr>
          <p:cNvPr id="7" name="Straight Arrow Connector 6">
            <a:extLst>
              <a:ext uri="{FF2B5EF4-FFF2-40B4-BE49-F238E27FC236}">
                <a16:creationId xmlns:a16="http://schemas.microsoft.com/office/drawing/2014/main" id="{B86B304D-0303-8341-9EC6-BE5927B5A3F3}"/>
              </a:ext>
            </a:extLst>
          </p:cNvPr>
          <p:cNvCxnSpPr>
            <a:stCxn id="3" idx="3"/>
            <a:endCxn id="5" idx="1"/>
          </p:cNvCxnSpPr>
          <p:nvPr/>
        </p:nvCxnSpPr>
        <p:spPr>
          <a:xfrm>
            <a:off x="4316187" y="1137558"/>
            <a:ext cx="707572" cy="685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034A12-02A8-574E-B877-8E7DD4E058CD}"/>
              </a:ext>
            </a:extLst>
          </p:cNvPr>
          <p:cNvCxnSpPr>
            <a:stCxn id="4" idx="3"/>
            <a:endCxn id="5" idx="1"/>
          </p:cNvCxnSpPr>
          <p:nvPr/>
        </p:nvCxnSpPr>
        <p:spPr>
          <a:xfrm flipV="1">
            <a:off x="4316187" y="1823358"/>
            <a:ext cx="707572"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46FB8970-F87F-3640-87A8-95276283863F}"/>
              </a:ext>
            </a:extLst>
          </p:cNvPr>
          <p:cNvSpPr/>
          <p:nvPr/>
        </p:nvSpPr>
        <p:spPr>
          <a:xfrm>
            <a:off x="3096987" y="33963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Customers</a:t>
            </a:r>
          </a:p>
        </p:txBody>
      </p:sp>
      <p:sp>
        <p:nvSpPr>
          <p:cNvPr id="11" name="Rectangle 10">
            <a:extLst>
              <a:ext uri="{FF2B5EF4-FFF2-40B4-BE49-F238E27FC236}">
                <a16:creationId xmlns:a16="http://schemas.microsoft.com/office/drawing/2014/main" id="{7316B3C0-20C7-1E46-8896-F0CFB22F04CE}"/>
              </a:ext>
            </a:extLst>
          </p:cNvPr>
          <p:cNvSpPr/>
          <p:nvPr/>
        </p:nvSpPr>
        <p:spPr>
          <a:xfrm>
            <a:off x="3096987" y="4604658"/>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a:t>
            </a:r>
          </a:p>
          <a:p>
            <a:pPr algn="ctr"/>
            <a:r>
              <a:rPr lang="en-US" dirty="0"/>
              <a:t>Sites</a:t>
            </a:r>
          </a:p>
        </p:txBody>
      </p:sp>
      <p:sp>
        <p:nvSpPr>
          <p:cNvPr id="12" name="Rectangle 11">
            <a:extLst>
              <a:ext uri="{FF2B5EF4-FFF2-40B4-BE49-F238E27FC236}">
                <a16:creationId xmlns:a16="http://schemas.microsoft.com/office/drawing/2014/main" id="{3CDC4FB5-DA95-6341-8459-2A6DB7EAED51}"/>
              </a:ext>
            </a:extLst>
          </p:cNvPr>
          <p:cNvSpPr/>
          <p:nvPr/>
        </p:nvSpPr>
        <p:spPr>
          <a:xfrm>
            <a:off x="5037367" y="40821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a:p>
            <a:pPr algn="ctr"/>
            <a:r>
              <a:rPr lang="en-US" dirty="0"/>
              <a:t>Calls</a:t>
            </a:r>
          </a:p>
        </p:txBody>
      </p:sp>
      <p:cxnSp>
        <p:nvCxnSpPr>
          <p:cNvPr id="13" name="Straight Arrow Connector 12">
            <a:extLst>
              <a:ext uri="{FF2B5EF4-FFF2-40B4-BE49-F238E27FC236}">
                <a16:creationId xmlns:a16="http://schemas.microsoft.com/office/drawing/2014/main" id="{5DD4A22F-E39E-A14B-B93B-E4B136CCF66F}"/>
              </a:ext>
            </a:extLst>
          </p:cNvPr>
          <p:cNvCxnSpPr>
            <a:stCxn id="10" idx="3"/>
            <a:endCxn id="12" idx="1"/>
          </p:cNvCxnSpPr>
          <p:nvPr/>
        </p:nvCxnSpPr>
        <p:spPr>
          <a:xfrm>
            <a:off x="4316187" y="3739244"/>
            <a:ext cx="721180" cy="685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91C3160-08A3-0941-9027-2F792A7782EF}"/>
              </a:ext>
            </a:extLst>
          </p:cNvPr>
          <p:cNvCxnSpPr>
            <a:stCxn id="11" idx="3"/>
            <a:endCxn id="12" idx="1"/>
          </p:cNvCxnSpPr>
          <p:nvPr/>
        </p:nvCxnSpPr>
        <p:spPr>
          <a:xfrm flipV="1">
            <a:off x="4316187" y="4425044"/>
            <a:ext cx="721180"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B55FA5C0-C134-1149-B292-2CDF46F68252}"/>
              </a:ext>
            </a:extLst>
          </p:cNvPr>
          <p:cNvSpPr/>
          <p:nvPr/>
        </p:nvSpPr>
        <p:spPr>
          <a:xfrm>
            <a:off x="5037367" y="5290458"/>
            <a:ext cx="1219200" cy="947056"/>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a:p>
            <a:pPr algn="ctr"/>
            <a:r>
              <a:rPr lang="en-US" dirty="0"/>
              <a:t>Report</a:t>
            </a:r>
          </a:p>
          <a:p>
            <a:pPr algn="ctr"/>
            <a:r>
              <a:rPr lang="en-US" dirty="0"/>
              <a:t>Parts</a:t>
            </a:r>
          </a:p>
        </p:txBody>
      </p:sp>
      <p:cxnSp>
        <p:nvCxnSpPr>
          <p:cNvPr id="17" name="Straight Arrow Connector 16">
            <a:extLst>
              <a:ext uri="{FF2B5EF4-FFF2-40B4-BE49-F238E27FC236}">
                <a16:creationId xmlns:a16="http://schemas.microsoft.com/office/drawing/2014/main" id="{6DF1730A-7789-EC48-8200-3AFEBDA8773C}"/>
              </a:ext>
            </a:extLst>
          </p:cNvPr>
          <p:cNvCxnSpPr/>
          <p:nvPr/>
        </p:nvCxnSpPr>
        <p:spPr>
          <a:xfrm>
            <a:off x="5646967" y="4767944"/>
            <a:ext cx="0" cy="522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5273215-A59F-744F-8303-5649EFF066C8}"/>
              </a:ext>
            </a:extLst>
          </p:cNvPr>
          <p:cNvSpPr/>
          <p:nvPr/>
        </p:nvSpPr>
        <p:spPr>
          <a:xfrm>
            <a:off x="6791329" y="5421086"/>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 Catalogue</a:t>
            </a:r>
          </a:p>
        </p:txBody>
      </p:sp>
      <p:cxnSp>
        <p:nvCxnSpPr>
          <p:cNvPr id="20" name="Straight Arrow Connector 19">
            <a:extLst>
              <a:ext uri="{FF2B5EF4-FFF2-40B4-BE49-F238E27FC236}">
                <a16:creationId xmlns:a16="http://schemas.microsoft.com/office/drawing/2014/main" id="{1DF1C199-F009-6B40-AB10-550D848BF76E}"/>
              </a:ext>
            </a:extLst>
          </p:cNvPr>
          <p:cNvCxnSpPr>
            <a:stCxn id="15" idx="3"/>
            <a:endCxn id="18" idx="1"/>
          </p:cNvCxnSpPr>
          <p:nvPr/>
        </p:nvCxnSpPr>
        <p:spPr>
          <a:xfrm>
            <a:off x="6256567" y="5763986"/>
            <a:ext cx="53476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B7DE681-419E-8443-BBCB-B562AB8B704C}"/>
              </a:ext>
            </a:extLst>
          </p:cNvPr>
          <p:cNvSpPr/>
          <p:nvPr/>
        </p:nvSpPr>
        <p:spPr>
          <a:xfrm>
            <a:off x="6791329" y="4082144"/>
            <a:ext cx="1219200" cy="685800"/>
          </a:xfrm>
          <a:prstGeom prst="rect">
            <a:avLst/>
          </a:prstGeom>
          <a:gradFill>
            <a:gsLst>
              <a:gs pos="0">
                <a:schemeClr val="accent2">
                  <a:lumMod val="40000"/>
                  <a:lumOff val="6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t>Line Items</a:t>
            </a:r>
          </a:p>
          <a:p>
            <a:pPr algn="ctr"/>
            <a:r>
              <a:rPr lang="en-US" sz="1400" i="1" dirty="0"/>
              <a:t>(ZCRM Notes)</a:t>
            </a:r>
          </a:p>
        </p:txBody>
      </p:sp>
      <p:cxnSp>
        <p:nvCxnSpPr>
          <p:cNvPr id="23" name="Straight Arrow Connector 22">
            <a:extLst>
              <a:ext uri="{FF2B5EF4-FFF2-40B4-BE49-F238E27FC236}">
                <a16:creationId xmlns:a16="http://schemas.microsoft.com/office/drawing/2014/main" id="{CE4B0256-2A56-294F-A1AD-9299A3976A82}"/>
              </a:ext>
            </a:extLst>
          </p:cNvPr>
          <p:cNvCxnSpPr>
            <a:stCxn id="12" idx="3"/>
            <a:endCxn id="21" idx="1"/>
          </p:cNvCxnSpPr>
          <p:nvPr/>
        </p:nvCxnSpPr>
        <p:spPr>
          <a:xfrm>
            <a:off x="6256567" y="4425044"/>
            <a:ext cx="53476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229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Task Logs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a:t>Tasks</a:t>
            </a:r>
          </a:p>
        </p:txBody>
      </p:sp>
    </p:spTree>
    <p:extLst>
      <p:ext uri="{BB962C8B-B14F-4D97-AF65-F5344CB8AC3E}">
        <p14:creationId xmlns:p14="http://schemas.microsoft.com/office/powerpoint/2010/main" val="2800880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400" dirty="0"/>
              <a:t>Tasks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5646147" cy="6186309"/>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Subject":"API</a:t>
            </a:r>
            <a:r>
              <a:rPr lang="en-US" sz="1200" dirty="0"/>
              <a:t> Task Name",</a:t>
            </a:r>
          </a:p>
          <a:p>
            <a:r>
              <a:rPr lang="en-US" sz="1200" dirty="0"/>
              <a:t>         "Owner":   {</a:t>
            </a:r>
          </a:p>
          <a:p>
            <a:r>
              <a:rPr lang="en-US" sz="1200" dirty="0"/>
              <a:t>                        "name":"",</a:t>
            </a:r>
          </a:p>
          <a:p>
            <a:r>
              <a:rPr lang="en-US" sz="1200" dirty="0"/>
              <a:t>                        "id":"193117000000161291"</a:t>
            </a:r>
          </a:p>
          <a:p>
            <a:r>
              <a:rPr lang="en-US" sz="1200" dirty="0"/>
              <a:t>                    },</a:t>
            </a:r>
          </a:p>
          <a:p>
            <a:r>
              <a:rPr lang="en-US" sz="1200" dirty="0"/>
              <a:t>        "</a:t>
            </a:r>
            <a:r>
              <a:rPr lang="en-US" sz="1200" dirty="0" err="1"/>
              <a:t>Who_Id</a:t>
            </a:r>
            <a:r>
              <a:rPr lang="en-US" sz="1200" dirty="0"/>
              <a:t>": {</a:t>
            </a:r>
          </a:p>
          <a:p>
            <a:r>
              <a:rPr lang="en-US" sz="1200" dirty="0"/>
              <a:t>                            "name":"",</a:t>
            </a:r>
          </a:p>
          <a:p>
            <a:r>
              <a:rPr lang="en-US" sz="1200" dirty="0"/>
              <a:t>                            "id":"193117000000362071"</a:t>
            </a:r>
          </a:p>
          <a:p>
            <a:r>
              <a:rPr lang="en-US" sz="1200" dirty="0"/>
              <a:t>                            },   </a:t>
            </a:r>
          </a:p>
          <a:p>
            <a:r>
              <a:rPr lang="en-US" sz="1200" dirty="0"/>
              <a:t>        "</a:t>
            </a:r>
            <a:r>
              <a:rPr lang="en-US" sz="1200" dirty="0" err="1"/>
              <a:t>What_Id</a:t>
            </a:r>
            <a:r>
              <a:rPr lang="en-US" sz="1200" dirty="0"/>
              <a:t>": {</a:t>
            </a:r>
          </a:p>
          <a:p>
            <a:r>
              <a:rPr lang="en-US" sz="1200" dirty="0"/>
              <a:t>                            "name":"",</a:t>
            </a:r>
          </a:p>
          <a:p>
            <a:r>
              <a:rPr lang="en-US" sz="1200" dirty="0"/>
              <a:t>                            "id":"193117000000358062"</a:t>
            </a:r>
          </a:p>
          <a:p>
            <a:r>
              <a:rPr lang="en-US" sz="1200" dirty="0"/>
              <a:t>                            },</a:t>
            </a:r>
          </a:p>
          <a:p>
            <a:r>
              <a:rPr lang="en-US" sz="1200" dirty="0"/>
              <a:t>        "$</a:t>
            </a:r>
            <a:r>
              <a:rPr lang="en-US" sz="1200" dirty="0" err="1"/>
              <a:t>se_module":"Sites</a:t>
            </a:r>
            <a:r>
              <a:rPr lang="en-US" sz="1200" dirty="0"/>
              <a:t>",</a:t>
            </a:r>
          </a:p>
          <a:p>
            <a:r>
              <a:rPr lang="en-US" sz="1200" dirty="0"/>
              <a:t>        "</a:t>
            </a:r>
            <a:r>
              <a:rPr lang="en-US" sz="1200" dirty="0" err="1"/>
              <a:t>Generated_by":"Priority</a:t>
            </a:r>
            <a:r>
              <a:rPr lang="en-US" sz="1200" dirty="0"/>
              <a:t>",</a:t>
            </a:r>
          </a:p>
          <a:p>
            <a:r>
              <a:rPr lang="en-US" sz="1200" dirty="0"/>
              <a:t>        "</a:t>
            </a:r>
            <a:r>
              <a:rPr lang="en-US" sz="1200" dirty="0" err="1"/>
              <a:t>Status":"Not</a:t>
            </a:r>
            <a:r>
              <a:rPr lang="en-US" sz="1200" dirty="0"/>
              <a:t> Started",</a:t>
            </a:r>
          </a:p>
          <a:p>
            <a:r>
              <a:rPr lang="en-US" sz="1200" dirty="0"/>
              <a:t>        "Due_Date":"2019-07-29",</a:t>
            </a:r>
          </a:p>
          <a:p>
            <a:r>
              <a:rPr lang="en-US" sz="1200" dirty="0"/>
              <a:t>        "Task_Code":"</a:t>
            </a:r>
            <a:r>
              <a:rPr lang="en-US" sz="1200" dirty="0" err="1"/>
              <a:t>APITaskCode</a:t>
            </a:r>
            <a:r>
              <a:rPr lang="en-US" sz="1200" dirty="0"/>
              <a:t>",</a:t>
            </a:r>
          </a:p>
          <a:p>
            <a:r>
              <a:rPr lang="en-US" sz="1200" dirty="0"/>
              <a:t>        "</a:t>
            </a:r>
            <a:r>
              <a:rPr lang="en-US" sz="1200" dirty="0" err="1"/>
              <a:t>Description":"API</a:t>
            </a:r>
            <a:r>
              <a:rPr lang="en-US" sz="1200" dirty="0"/>
              <a:t> Task Description",</a:t>
            </a:r>
          </a:p>
          <a:p>
            <a:r>
              <a:rPr lang="en-US" sz="1200" dirty="0"/>
              <a:t>        "</a:t>
            </a:r>
            <a:r>
              <a:rPr lang="en-US" sz="1200" dirty="0" err="1"/>
              <a:t>Explanation_of_Task":"API</a:t>
            </a:r>
            <a:r>
              <a:rPr lang="en-US" sz="1200" dirty="0"/>
              <a:t> Explanation of task",</a:t>
            </a:r>
          </a:p>
          <a:p>
            <a:r>
              <a:rPr lang="en-US" sz="1200" dirty="0"/>
              <a:t>        "Date_Recorded_with_Timestamp":"2019-07-17T10:00:00+01:00",</a:t>
            </a:r>
          </a:p>
          <a:p>
            <a:r>
              <a:rPr lang="en-US" sz="1200" dirty="0"/>
              <a:t>        "Associated_Document_Number":"</a:t>
            </a:r>
            <a:r>
              <a:rPr lang="en-US" sz="1200" dirty="0" err="1"/>
              <a:t>APIAssociatedDocumentNumber</a:t>
            </a:r>
            <a:r>
              <a:rPr lang="en-US" sz="1200" dirty="0"/>
              <a:t>",</a:t>
            </a:r>
          </a:p>
          <a:p>
            <a:r>
              <a:rPr lang="en-US" sz="1200" dirty="0"/>
              <a:t>        "</a:t>
            </a:r>
            <a:r>
              <a:rPr lang="en-US" sz="1200" dirty="0" err="1"/>
              <a:t>Associated_Document_Description":"API</a:t>
            </a:r>
            <a:r>
              <a:rPr lang="en-US" sz="1200" dirty="0"/>
              <a:t> Associated Document Description",</a:t>
            </a:r>
          </a:p>
          <a:p>
            <a:r>
              <a:rPr lang="en-US" sz="1200" dirty="0"/>
              <a:t>        "Order_Received_Date":"2019-07-17",</a:t>
            </a:r>
          </a:p>
          <a:p>
            <a:r>
              <a:rPr lang="en-US" sz="1200" dirty="0"/>
              <a:t>        "Closed_Time":"2019-07-20T10:00:00+01:00",</a:t>
            </a:r>
          </a:p>
          <a:p>
            <a:r>
              <a:rPr lang="en-US" sz="1200" dirty="0"/>
              <a:t>        "</a:t>
            </a:r>
            <a:r>
              <a:rPr lang="en-US" sz="1200" dirty="0" err="1"/>
              <a:t>Priority":"Normal</a:t>
            </a:r>
            <a:r>
              <a:rPr lang="en-US" sz="1200" dirty="0"/>
              <a:t>"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377309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74371" y="104955"/>
            <a:ext cx="5704115" cy="523220"/>
          </a:xfrm>
          <a:prstGeom prst="rect">
            <a:avLst/>
          </a:prstGeom>
          <a:noFill/>
        </p:spPr>
        <p:txBody>
          <a:bodyPr wrap="square" rtlCol="0">
            <a:spAutoFit/>
          </a:bodyPr>
          <a:lstStyle/>
          <a:p>
            <a:pPr algn="ctr"/>
            <a:r>
              <a:rPr lang="en-GB" sz="2400" dirty="0"/>
              <a:t>Tasks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66514B26-20C2-544D-9BD0-45F560D6B8FB}"/>
              </a:ext>
            </a:extLst>
          </p:cNvPr>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1016918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400" dirty="0"/>
              <a:t>Tasks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"2019-07-18T03:52:03+01:00",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"2019-07-18T03:52:03+01:00",</a:t>
            </a:r>
          </a:p>
          <a:p>
            <a:r>
              <a:rPr lang="en-US" sz="1200" dirty="0"/>
              <a:t>                "id": "193117000000375010",</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2299395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Service Calls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t>Service_Calls</a:t>
            </a:r>
            <a:endParaRPr lang="en-US" sz="2400" b="1" i="1" dirty="0">
              <a:solidFill>
                <a:schemeClr val="tx2">
                  <a:lumMod val="50000"/>
                </a:schemeClr>
              </a:solidFill>
            </a:endParaRPr>
          </a:p>
        </p:txBody>
      </p:sp>
    </p:spTree>
    <p:extLst>
      <p:ext uri="{BB962C8B-B14F-4D97-AF65-F5344CB8AC3E}">
        <p14:creationId xmlns:p14="http://schemas.microsoft.com/office/powerpoint/2010/main" val="3536786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400" dirty="0" err="1"/>
              <a:t>Service_Calls</a:t>
            </a:r>
            <a:r>
              <a:rPr lang="en-GB" sz="2400" dirty="0"/>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339861" cy="5262979"/>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Name":"API</a:t>
            </a:r>
            <a:r>
              <a:rPr lang="en-US" sz="1200" dirty="0"/>
              <a:t> Service Call Number",</a:t>
            </a:r>
          </a:p>
          <a:p>
            <a:r>
              <a:rPr lang="en-US" sz="1200" dirty="0"/>
              <a:t>        "</a:t>
            </a:r>
            <a:r>
              <a:rPr lang="en-US" sz="1200" dirty="0" err="1"/>
              <a:t>Customer_Name</a:t>
            </a:r>
            <a:r>
              <a:rPr lang="en-US" sz="1200" dirty="0"/>
              <a:t>": {</a:t>
            </a:r>
          </a:p>
          <a:p>
            <a:r>
              <a:rPr lang="en-US" sz="1200" dirty="0"/>
              <a:t>                            "name":"",</a:t>
            </a:r>
          </a:p>
          <a:p>
            <a:r>
              <a:rPr lang="en-US" sz="1200" dirty="0"/>
              <a:t>                            "id":"193117000000358040"</a:t>
            </a:r>
          </a:p>
          <a:p>
            <a:r>
              <a:rPr lang="en-US" sz="1200" dirty="0"/>
              <a:t>                            },</a:t>
            </a:r>
          </a:p>
          <a:p>
            <a:r>
              <a:rPr lang="en-US" sz="1200" dirty="0"/>
              <a:t>        "Customer_Number":"</a:t>
            </a:r>
            <a:r>
              <a:rPr lang="en-US" sz="1200" dirty="0" err="1"/>
              <a:t>APICustomerNumber</a:t>
            </a:r>
            <a:r>
              <a:rPr lang="en-US" sz="1200" dirty="0"/>
              <a:t>",</a:t>
            </a:r>
          </a:p>
          <a:p>
            <a:r>
              <a:rPr lang="en-US" sz="1200" dirty="0"/>
              <a:t>        "</a:t>
            </a:r>
            <a:r>
              <a:rPr lang="en-US" sz="1200" dirty="0" err="1"/>
              <a:t>Customer_Site</a:t>
            </a:r>
            <a:r>
              <a:rPr lang="en-US" sz="1200" dirty="0"/>
              <a:t>": {</a:t>
            </a:r>
          </a:p>
          <a:p>
            <a:r>
              <a:rPr lang="en-US" sz="1200" dirty="0"/>
              <a:t>                            "name":"",</a:t>
            </a:r>
          </a:p>
          <a:p>
            <a:r>
              <a:rPr lang="en-US" sz="1200" dirty="0"/>
              <a:t>                            "id":"193117000000358062"</a:t>
            </a:r>
          </a:p>
          <a:p>
            <a:r>
              <a:rPr lang="en-US" sz="1200" dirty="0"/>
              <a:t>                            },</a:t>
            </a:r>
          </a:p>
          <a:p>
            <a:r>
              <a:rPr lang="en-US" sz="1200" dirty="0"/>
              <a:t>        "Date_Service_Call_Opened":"2019-07-03",</a:t>
            </a:r>
          </a:p>
          <a:p>
            <a:r>
              <a:rPr lang="en-US" sz="1200" dirty="0"/>
              <a:t>        "</a:t>
            </a:r>
            <a:r>
              <a:rPr lang="en-US" sz="1200" dirty="0" err="1"/>
              <a:t>RMA_Number":"API</a:t>
            </a:r>
            <a:r>
              <a:rPr lang="en-US" sz="1200" dirty="0"/>
              <a:t> RMA Number",</a:t>
            </a:r>
          </a:p>
          <a:p>
            <a:r>
              <a:rPr lang="en-US" sz="1200" dirty="0"/>
              <a:t>        "</a:t>
            </a:r>
            <a:r>
              <a:rPr lang="en-US" sz="1200" dirty="0" err="1"/>
              <a:t>Status_of_Call":"API</a:t>
            </a:r>
            <a:r>
              <a:rPr lang="en-US" sz="1200" dirty="0"/>
              <a:t> Call Status",</a:t>
            </a:r>
          </a:p>
          <a:p>
            <a:r>
              <a:rPr lang="en-US" sz="1200" dirty="0"/>
              <a:t>        "Price_After_Discount":"20.01",</a:t>
            </a:r>
          </a:p>
          <a:p>
            <a:r>
              <a:rPr lang="en-US" sz="1200" dirty="0"/>
              <a:t>        "VAT":"4.01",</a:t>
            </a:r>
          </a:p>
          <a:p>
            <a:r>
              <a:rPr lang="en-US" sz="1200" dirty="0"/>
              <a:t>        "Total_Price":"24.01",</a:t>
            </a:r>
          </a:p>
          <a:p>
            <a:r>
              <a:rPr lang="en-US" sz="1200" dirty="0"/>
              <a:t>        "</a:t>
            </a:r>
            <a:r>
              <a:rPr lang="en-US" sz="1200" dirty="0" err="1"/>
              <a:t>Currency_Code":"API</a:t>
            </a:r>
            <a:r>
              <a:rPr lang="en-US" sz="1200" dirty="0"/>
              <a:t>",</a:t>
            </a:r>
          </a:p>
          <a:p>
            <a:r>
              <a:rPr lang="en-US" sz="1200" dirty="0"/>
              <a:t>        "Owner":{</a:t>
            </a:r>
          </a:p>
          <a:p>
            <a:r>
              <a:rPr lang="en-US" sz="1200" dirty="0"/>
              <a:t>                        "name":"",</a:t>
            </a:r>
          </a:p>
          <a:p>
            <a:r>
              <a:rPr lang="en-US" sz="1200" dirty="0"/>
              <a:t>                        "id":"193117000000161291"</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2649976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74371" y="104955"/>
            <a:ext cx="5704115" cy="523220"/>
          </a:xfrm>
          <a:prstGeom prst="rect">
            <a:avLst/>
          </a:prstGeom>
          <a:noFill/>
        </p:spPr>
        <p:txBody>
          <a:bodyPr wrap="square" rtlCol="0">
            <a:spAutoFit/>
          </a:bodyPr>
          <a:lstStyle/>
          <a:p>
            <a:pPr algn="ctr"/>
            <a:r>
              <a:rPr lang="en-GB" sz="2400" dirty="0" err="1"/>
              <a:t>Service_Calls</a:t>
            </a:r>
            <a:r>
              <a:rPr lang="en-GB" sz="2400" dirty="0"/>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A862484E-EF81-3E46-AB99-3562DCC3319C}"/>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44488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400" dirty="0" err="1"/>
              <a:t>Service_Calls</a:t>
            </a:r>
            <a:r>
              <a:rPr lang="en-GB" sz="2400" dirty="0"/>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"2019-07-17T18:55:41+01:00",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"2019-07-17T18:55:41+01:00",</a:t>
            </a:r>
          </a:p>
          <a:p>
            <a:r>
              <a:rPr lang="en-US" sz="1200" dirty="0"/>
              <a:t>                "id": "193117000000370040",</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126317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09751"/>
            <a:ext cx="4380049" cy="523220"/>
          </a:xfrm>
          <a:prstGeom prst="rect">
            <a:avLst/>
          </a:prstGeom>
          <a:noFill/>
        </p:spPr>
        <p:txBody>
          <a:bodyPr wrap="square" rtlCol="0">
            <a:spAutoFit/>
          </a:bodyPr>
          <a:lstStyle/>
          <a:p>
            <a:pPr algn="ctr"/>
            <a:r>
              <a:rPr lang="en-US" sz="2800" b="1" dirty="0">
                <a:solidFill>
                  <a:schemeClr val="tx2">
                    <a:lumMod val="75000"/>
                  </a:schemeClr>
                </a:solidFill>
              </a:rPr>
              <a:t>Development RoadMap</a:t>
            </a:r>
          </a:p>
        </p:txBody>
      </p:sp>
      <p:sp>
        <p:nvSpPr>
          <p:cNvPr id="4" name="TextBox 3">
            <a:extLst>
              <a:ext uri="{FF2B5EF4-FFF2-40B4-BE49-F238E27FC236}">
                <a16:creationId xmlns:a16="http://schemas.microsoft.com/office/drawing/2014/main" id="{3070C2E8-0D5D-C34B-BD45-B90049745150}"/>
              </a:ext>
            </a:extLst>
          </p:cNvPr>
          <p:cNvSpPr txBox="1"/>
          <p:nvPr/>
        </p:nvSpPr>
        <p:spPr>
          <a:xfrm>
            <a:off x="383721" y="932971"/>
            <a:ext cx="8376557" cy="6001643"/>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tx2">
                    <a:lumMod val="75000"/>
                  </a:schemeClr>
                </a:solidFill>
              </a:rPr>
              <a:t>“Codify” the OAuth2 procedures, including detecting the situations which require the </a:t>
            </a:r>
            <a:r>
              <a:rPr lang="en-GB" sz="1200" dirty="0" err="1">
                <a:solidFill>
                  <a:schemeClr val="tx2">
                    <a:lumMod val="75000"/>
                  </a:schemeClr>
                </a:solidFill>
              </a:rPr>
              <a:t>AuthToken</a:t>
            </a:r>
            <a:r>
              <a:rPr lang="en-GB" sz="1200" dirty="0">
                <a:solidFill>
                  <a:schemeClr val="tx2">
                    <a:lumMod val="75000"/>
                  </a:schemeClr>
                </a:solidFill>
              </a:rPr>
              <a:t> refresh and refreshing the </a:t>
            </a:r>
            <a:r>
              <a:rPr lang="en-GB" sz="1200" dirty="0" err="1">
                <a:solidFill>
                  <a:schemeClr val="tx2">
                    <a:lumMod val="75000"/>
                  </a:schemeClr>
                </a:solidFill>
              </a:rPr>
              <a:t>AuthToken</a:t>
            </a:r>
            <a:endParaRPr lang="en-GB" sz="1200" dirty="0">
              <a:solidFill>
                <a:schemeClr val="tx2">
                  <a:lumMod val="75000"/>
                </a:schemeClr>
              </a:solidFill>
            </a:endParaRPr>
          </a:p>
          <a:p>
            <a:pPr marL="171450" indent="-171450">
              <a:buFont typeface="Arial" panose="020B0604020202020204" pitchFamily="34" charset="0"/>
              <a:buChar char="•"/>
            </a:pPr>
            <a:r>
              <a:rPr lang="en-GB" sz="1200" dirty="0">
                <a:solidFill>
                  <a:schemeClr val="tx2">
                    <a:lumMod val="75000"/>
                  </a:schemeClr>
                </a:solidFill>
              </a:rPr>
              <a:t>Consider and design the roll back and other disaster/loss of service routines</a:t>
            </a:r>
          </a:p>
          <a:p>
            <a:pPr marL="628650" lvl="1" indent="-171450">
              <a:buFont typeface="Arial" panose="020B0604020202020204" pitchFamily="34" charset="0"/>
              <a:buChar char="•"/>
            </a:pPr>
            <a:r>
              <a:rPr lang="en-GB" sz="1200" dirty="0">
                <a:solidFill>
                  <a:schemeClr val="tx2">
                    <a:lumMod val="75000"/>
                  </a:schemeClr>
                </a:solidFill>
              </a:rPr>
              <a:t>Including the impact of linked and connected modules</a:t>
            </a:r>
          </a:p>
          <a:p>
            <a:endParaRPr lang="en-GB" sz="1200" dirty="0">
              <a:solidFill>
                <a:schemeClr val="tx2">
                  <a:lumMod val="75000"/>
                </a:schemeClr>
              </a:solidFill>
            </a:endParaRPr>
          </a:p>
          <a:p>
            <a:pPr marL="171450" indent="-171450">
              <a:buFont typeface="Arial" panose="020B0604020202020204" pitchFamily="34" charset="0"/>
              <a:buChar char="•"/>
            </a:pPr>
            <a:r>
              <a:rPr lang="en-GB" sz="1200" dirty="0">
                <a:solidFill>
                  <a:schemeClr val="tx2">
                    <a:lumMod val="75000"/>
                  </a:schemeClr>
                </a:solidFill>
              </a:rPr>
              <a:t>Per module, as sequenced in </a:t>
            </a:r>
            <a:r>
              <a:rPr lang="en-GB" sz="1200" b="1" dirty="0">
                <a:solidFill>
                  <a:schemeClr val="tx2">
                    <a:lumMod val="75000"/>
                  </a:schemeClr>
                </a:solidFill>
              </a:rPr>
              <a:t>Module Creation Order</a:t>
            </a:r>
            <a:r>
              <a:rPr lang="en-GB" sz="1200" dirty="0">
                <a:solidFill>
                  <a:schemeClr val="tx2">
                    <a:lumMod val="75000"/>
                  </a:schemeClr>
                </a:solidFill>
              </a:rPr>
              <a:t>:</a:t>
            </a:r>
          </a:p>
          <a:p>
            <a:endParaRPr lang="en-GB" sz="1200" dirty="0">
              <a:solidFill>
                <a:schemeClr val="tx2">
                  <a:lumMod val="75000"/>
                </a:schemeClr>
              </a:solidFill>
            </a:endParaRPr>
          </a:p>
          <a:p>
            <a:pPr marL="685800" lvl="1" indent="-228600">
              <a:buFont typeface="Arial" panose="020B0604020202020204" pitchFamily="34" charset="0"/>
              <a:buChar char="•"/>
            </a:pPr>
            <a:r>
              <a:rPr lang="en-GB" sz="1200" dirty="0">
                <a:solidFill>
                  <a:schemeClr val="tx2">
                    <a:lumMod val="75000"/>
                  </a:schemeClr>
                </a:solidFill>
              </a:rPr>
              <a:t>“Codify” the creation of the JSON structure as listed in this document per module section</a:t>
            </a:r>
          </a:p>
          <a:p>
            <a:pPr marL="1143000" lvl="2" indent="-228600">
              <a:buFont typeface="Arial" panose="020B0604020202020204" pitchFamily="34" charset="0"/>
              <a:buChar char="•"/>
            </a:pPr>
            <a:r>
              <a:rPr lang="en-GB" sz="1200" dirty="0">
                <a:solidFill>
                  <a:schemeClr val="tx2">
                    <a:lumMod val="75000"/>
                  </a:schemeClr>
                </a:solidFill>
              </a:rPr>
              <a:t>Including the Lookups to earlier added ZCRM modules</a:t>
            </a:r>
          </a:p>
          <a:p>
            <a:pPr marL="685800" lvl="1" indent="-228600">
              <a:buFont typeface="Arial" panose="020B0604020202020204" pitchFamily="34" charset="0"/>
              <a:buChar char="•"/>
            </a:pPr>
            <a:r>
              <a:rPr lang="en-GB" sz="1200" dirty="0">
                <a:solidFill>
                  <a:schemeClr val="tx2">
                    <a:lumMod val="75000"/>
                  </a:schemeClr>
                </a:solidFill>
              </a:rPr>
              <a:t>Add the ZCRM ID field to the Priority record/dataset/view</a:t>
            </a:r>
          </a:p>
          <a:p>
            <a:pPr marL="685800" lvl="1" indent="-228600">
              <a:buFont typeface="Arial" panose="020B0604020202020204" pitchFamily="34" charset="0"/>
              <a:buChar char="•"/>
            </a:pPr>
            <a:r>
              <a:rPr lang="en-GB" sz="1200" dirty="0">
                <a:solidFill>
                  <a:schemeClr val="tx2">
                    <a:lumMod val="75000"/>
                  </a:schemeClr>
                </a:solidFill>
              </a:rPr>
              <a:t>Create and test the API Insert and Update methods</a:t>
            </a:r>
          </a:p>
          <a:p>
            <a:pPr marL="685800" lvl="1" indent="-228600">
              <a:buFont typeface="Arial" panose="020B0604020202020204" pitchFamily="34" charset="0"/>
              <a:buChar char="•"/>
            </a:pPr>
            <a:r>
              <a:rPr lang="en-GB" sz="1200" dirty="0">
                <a:solidFill>
                  <a:schemeClr val="tx2">
                    <a:lumMod val="75000"/>
                  </a:schemeClr>
                </a:solidFill>
              </a:rPr>
              <a:t>Add the API methods to the appropriate operational Insert and Update points in the transaction sequence and module edit areas</a:t>
            </a:r>
          </a:p>
          <a:p>
            <a:pPr marL="1143000" lvl="2" indent="-228600">
              <a:buFont typeface="Arial" panose="020B0604020202020204" pitchFamily="34" charset="0"/>
              <a:buChar char="•"/>
            </a:pPr>
            <a:r>
              <a:rPr lang="en-GB" sz="1200" dirty="0">
                <a:solidFill>
                  <a:schemeClr val="tx2">
                    <a:lumMod val="75000"/>
                  </a:schemeClr>
                </a:solidFill>
              </a:rPr>
              <a:t>Commented out from Operational use</a:t>
            </a:r>
          </a:p>
          <a:p>
            <a:pPr marL="685800" lvl="1" indent="-228600">
              <a:buFont typeface="Arial" panose="020B0604020202020204" pitchFamily="34" charset="0"/>
              <a:buChar char="•"/>
            </a:pPr>
            <a:r>
              <a:rPr lang="en-GB" sz="1200" dirty="0">
                <a:solidFill>
                  <a:schemeClr val="tx2">
                    <a:lumMod val="75000"/>
                  </a:schemeClr>
                </a:solidFill>
              </a:rPr>
              <a:t>Demo the Insert and Update methods</a:t>
            </a:r>
          </a:p>
          <a:p>
            <a:pPr marL="685800" lvl="1" indent="-228600">
              <a:buFont typeface="Arial" panose="020B0604020202020204" pitchFamily="34" charset="0"/>
              <a:buChar char="•"/>
            </a:pPr>
            <a:r>
              <a:rPr lang="en-GB" sz="1200" dirty="0">
                <a:solidFill>
                  <a:schemeClr val="tx2">
                    <a:lumMod val="75000"/>
                  </a:schemeClr>
                </a:solidFill>
              </a:rPr>
              <a:t>Produce a CSV of all current records in the appropriate record/dataset/view</a:t>
            </a:r>
          </a:p>
          <a:p>
            <a:pPr marL="685800" lvl="1" indent="-228600">
              <a:buFont typeface="Arial" panose="020B0604020202020204" pitchFamily="34" charset="0"/>
              <a:buChar char="•"/>
            </a:pPr>
            <a:r>
              <a:rPr lang="en-GB" sz="1200" dirty="0">
                <a:solidFill>
                  <a:schemeClr val="tx2">
                    <a:lumMod val="75000"/>
                  </a:schemeClr>
                </a:solidFill>
              </a:rPr>
              <a:t>Uncomment the operational API Insert methods </a:t>
            </a:r>
          </a:p>
          <a:p>
            <a:pPr marL="685800" lvl="1" indent="-228600">
              <a:buFont typeface="Arial" panose="020B0604020202020204" pitchFamily="34" charset="0"/>
              <a:buChar char="•"/>
            </a:pPr>
            <a:r>
              <a:rPr lang="en-GB" sz="1200" dirty="0">
                <a:solidFill>
                  <a:schemeClr val="tx2">
                    <a:lumMod val="75000"/>
                  </a:schemeClr>
                </a:solidFill>
              </a:rPr>
              <a:t>Uncomment the operational API update methods, but hold them as if an outage </a:t>
            </a:r>
          </a:p>
          <a:p>
            <a:pPr marL="685800" lvl="1" indent="-228600">
              <a:buFont typeface="Arial" panose="020B0604020202020204" pitchFamily="34" charset="0"/>
              <a:buChar char="•"/>
            </a:pPr>
            <a:r>
              <a:rPr lang="en-GB" sz="1200" i="1" dirty="0">
                <a:solidFill>
                  <a:schemeClr val="tx2">
                    <a:lumMod val="75000"/>
                  </a:schemeClr>
                </a:solidFill>
              </a:rPr>
              <a:t>Either import or pass to Little Blue for import of the CSV</a:t>
            </a:r>
            <a:endParaRPr lang="en-GB" sz="1200" dirty="0">
              <a:solidFill>
                <a:schemeClr val="tx2">
                  <a:lumMod val="75000"/>
                </a:schemeClr>
              </a:solidFill>
            </a:endParaRPr>
          </a:p>
          <a:p>
            <a:pPr marL="685800" lvl="1" indent="-228600">
              <a:buFont typeface="Arial" panose="020B0604020202020204" pitchFamily="34" charset="0"/>
              <a:buChar char="•"/>
            </a:pPr>
            <a:r>
              <a:rPr lang="en-GB" sz="1200" dirty="0">
                <a:solidFill>
                  <a:schemeClr val="tx2">
                    <a:lumMod val="75000"/>
                  </a:schemeClr>
                </a:solidFill>
              </a:rPr>
              <a:t>Produce a ZCRM report of the Imported records and their new ZCRM IDs</a:t>
            </a:r>
          </a:p>
          <a:p>
            <a:pPr marL="685800" lvl="1" indent="-228600">
              <a:buFont typeface="Arial" panose="020B0604020202020204" pitchFamily="34" charset="0"/>
              <a:buChar char="•"/>
            </a:pPr>
            <a:r>
              <a:rPr lang="en-GB" sz="1200" dirty="0">
                <a:solidFill>
                  <a:schemeClr val="tx2">
                    <a:lumMod val="75000"/>
                  </a:schemeClr>
                </a:solidFill>
              </a:rPr>
              <a:t>Update the Priority record/dataset/view with their ZCRM ID</a:t>
            </a:r>
          </a:p>
          <a:p>
            <a:pPr marL="1143000" lvl="2" indent="-228600">
              <a:buFont typeface="Arial" panose="020B0604020202020204" pitchFamily="34" charset="0"/>
              <a:buChar char="•"/>
            </a:pPr>
            <a:r>
              <a:rPr lang="en-GB" sz="1200" dirty="0">
                <a:solidFill>
                  <a:schemeClr val="tx2">
                    <a:lumMod val="75000"/>
                  </a:schemeClr>
                </a:solidFill>
              </a:rPr>
              <a:t>Including appropriate “Queued” API requests</a:t>
            </a:r>
          </a:p>
          <a:p>
            <a:pPr marL="685800" lvl="1" indent="-228600">
              <a:buFont typeface="Arial" panose="020B0604020202020204" pitchFamily="34" charset="0"/>
              <a:buChar char="•"/>
            </a:pPr>
            <a:r>
              <a:rPr lang="en-GB" sz="1200" dirty="0" err="1">
                <a:solidFill>
                  <a:schemeClr val="tx2">
                    <a:lumMod val="75000"/>
                  </a:schemeClr>
                </a:solidFill>
              </a:rPr>
              <a:t>Unhold</a:t>
            </a:r>
            <a:r>
              <a:rPr lang="en-GB" sz="1200" dirty="0">
                <a:solidFill>
                  <a:schemeClr val="tx2">
                    <a:lumMod val="75000"/>
                  </a:schemeClr>
                </a:solidFill>
              </a:rPr>
              <a:t> the held API requests</a:t>
            </a:r>
          </a:p>
          <a:p>
            <a:pPr marL="685800" lvl="1" indent="-228600">
              <a:buFont typeface="Arial" panose="020B0604020202020204" pitchFamily="34" charset="0"/>
              <a:buChar char="•"/>
            </a:pPr>
            <a:r>
              <a:rPr lang="en-GB" sz="1200" dirty="0">
                <a:solidFill>
                  <a:schemeClr val="tx2">
                    <a:lumMod val="75000"/>
                  </a:schemeClr>
                </a:solidFill>
              </a:rPr>
              <a:t>Test and continue to monitor</a:t>
            </a:r>
          </a:p>
          <a:p>
            <a:pPr marL="685800" lvl="1" indent="-228600">
              <a:buFont typeface="Arial" panose="020B0604020202020204" pitchFamily="34" charset="0"/>
              <a:buChar char="•"/>
            </a:pPr>
            <a:endParaRPr lang="en-GB" sz="1200" dirty="0">
              <a:solidFill>
                <a:schemeClr val="tx2">
                  <a:lumMod val="75000"/>
                </a:schemeClr>
              </a:solidFill>
            </a:endParaRPr>
          </a:p>
          <a:p>
            <a:r>
              <a:rPr lang="en-GB" sz="1200" b="1" dirty="0">
                <a:solidFill>
                  <a:schemeClr val="tx2">
                    <a:lumMod val="75000"/>
                  </a:schemeClr>
                </a:solidFill>
              </a:rPr>
              <a:t>If required </a:t>
            </a:r>
            <a:r>
              <a:rPr lang="en-GB" sz="1200" dirty="0">
                <a:solidFill>
                  <a:schemeClr val="tx2">
                    <a:lumMod val="75000"/>
                  </a:schemeClr>
                </a:solidFill>
              </a:rPr>
              <a:t>build out the “</a:t>
            </a:r>
            <a:r>
              <a:rPr lang="en-GB" sz="1200" dirty="0" err="1">
                <a:solidFill>
                  <a:schemeClr val="tx2">
                    <a:lumMod val="75000"/>
                  </a:schemeClr>
                </a:solidFill>
              </a:rPr>
              <a:t>SnapShot</a:t>
            </a:r>
            <a:r>
              <a:rPr lang="en-GB" sz="1200" dirty="0">
                <a:solidFill>
                  <a:schemeClr val="tx2">
                    <a:lumMod val="75000"/>
                  </a:schemeClr>
                </a:solidFill>
              </a:rPr>
              <a:t>” transactional state change discrete record tables</a:t>
            </a:r>
            <a:endParaRPr lang="en-GB" sz="1200" b="1" dirty="0">
              <a:solidFill>
                <a:schemeClr val="tx2">
                  <a:lumMod val="75000"/>
                </a:schemeClr>
              </a:solidFill>
            </a:endParaRPr>
          </a:p>
          <a:p>
            <a:pPr marL="1543050" lvl="3" indent="-171450">
              <a:buFont typeface="Arial" panose="020B0604020202020204" pitchFamily="34" charset="0"/>
              <a:buChar char="•"/>
            </a:pPr>
            <a:endParaRPr lang="en-GB" sz="1200" dirty="0">
              <a:solidFill>
                <a:schemeClr val="tx2">
                  <a:lumMod val="75000"/>
                </a:schemeClr>
              </a:solidFill>
            </a:endParaRPr>
          </a:p>
          <a:p>
            <a:endParaRPr lang="en-GB" sz="1200" dirty="0">
              <a:solidFill>
                <a:schemeClr val="tx2">
                  <a:lumMod val="75000"/>
                </a:schemeClr>
              </a:solidFill>
            </a:endParaRPr>
          </a:p>
          <a:p>
            <a:endParaRPr lang="en-GB" sz="1200" dirty="0">
              <a:solidFill>
                <a:schemeClr val="tx2">
                  <a:lumMod val="75000"/>
                </a:schemeClr>
              </a:solidFill>
            </a:endParaRPr>
          </a:p>
          <a:p>
            <a:endParaRPr lang="en-GB" sz="1200" dirty="0">
              <a:solidFill>
                <a:schemeClr val="tx2">
                  <a:lumMod val="75000"/>
                </a:schemeClr>
              </a:solidFill>
            </a:endParaRPr>
          </a:p>
          <a:p>
            <a:r>
              <a:rPr lang="en-GB" sz="1200" dirty="0">
                <a:solidFill>
                  <a:schemeClr val="tx2">
                    <a:lumMod val="75000"/>
                  </a:schemeClr>
                </a:solidFill>
              </a:rPr>
              <a:t> </a:t>
            </a:r>
          </a:p>
          <a:p>
            <a:endParaRPr lang="en-US" sz="1200" dirty="0">
              <a:solidFill>
                <a:schemeClr val="tx2">
                  <a:lumMod val="75000"/>
                </a:schemeClr>
              </a:solidFill>
            </a:endParaRPr>
          </a:p>
        </p:txBody>
      </p:sp>
    </p:spTree>
    <p:extLst>
      <p:ext uri="{BB962C8B-B14F-4D97-AF65-F5344CB8AC3E}">
        <p14:creationId xmlns:p14="http://schemas.microsoft.com/office/powerpoint/2010/main" val="618745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1571" y="2902583"/>
            <a:ext cx="5148943" cy="954107"/>
          </a:xfrm>
          <a:prstGeom prst="rect">
            <a:avLst/>
          </a:prstGeom>
          <a:noFill/>
        </p:spPr>
        <p:txBody>
          <a:bodyPr wrap="square" rtlCol="0">
            <a:spAutoFit/>
          </a:bodyPr>
          <a:lstStyle/>
          <a:p>
            <a:pPr algn="ctr"/>
            <a:r>
              <a:rPr lang="en-US" sz="2800" b="1" dirty="0">
                <a:solidFill>
                  <a:schemeClr val="tx2">
                    <a:lumMod val="75000"/>
                  </a:schemeClr>
                </a:solidFill>
              </a:rPr>
              <a:t>Priority: </a:t>
            </a:r>
            <a:r>
              <a:rPr lang="en-US" sz="2400" dirty="0">
                <a:solidFill>
                  <a:schemeClr val="tx2">
                    <a:lumMod val="75000"/>
                  </a:schemeClr>
                </a:solidFill>
              </a:rPr>
              <a:t>Service Report Parts</a:t>
            </a:r>
            <a:endParaRPr lang="en-US" sz="2400" b="1" dirty="0">
              <a:solidFill>
                <a:schemeClr val="tx2">
                  <a:lumMod val="75000"/>
                </a:schemeClr>
              </a:solidFill>
            </a:endParaRPr>
          </a:p>
          <a:p>
            <a:pPr algn="ctr"/>
            <a:r>
              <a:rPr lang="en-US" sz="2800" b="1" i="1" dirty="0">
                <a:solidFill>
                  <a:schemeClr val="tx2">
                    <a:lumMod val="75000"/>
                  </a:schemeClr>
                </a:solidFill>
              </a:rPr>
              <a:t>ZCRM </a:t>
            </a:r>
            <a:r>
              <a:rPr lang="en-GB" sz="2400" dirty="0" err="1"/>
              <a:t>Service_Report_Parts</a:t>
            </a:r>
            <a:endParaRPr lang="en-US" sz="2400" b="1" i="1" dirty="0">
              <a:solidFill>
                <a:schemeClr val="tx2">
                  <a:lumMod val="50000"/>
                </a:schemeClr>
              </a:solidFill>
            </a:endParaRPr>
          </a:p>
        </p:txBody>
      </p:sp>
    </p:spTree>
    <p:extLst>
      <p:ext uri="{BB962C8B-B14F-4D97-AF65-F5344CB8AC3E}">
        <p14:creationId xmlns:p14="http://schemas.microsoft.com/office/powerpoint/2010/main" val="452068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2002972" y="104955"/>
            <a:ext cx="5236028" cy="523220"/>
          </a:xfrm>
          <a:prstGeom prst="rect">
            <a:avLst/>
          </a:prstGeom>
          <a:noFill/>
        </p:spPr>
        <p:txBody>
          <a:bodyPr wrap="square" rtlCol="0">
            <a:spAutoFit/>
          </a:bodyPr>
          <a:lstStyle/>
          <a:p>
            <a:pPr algn="ctr"/>
            <a:r>
              <a:rPr lang="en-GB" sz="2400" dirty="0" err="1"/>
              <a:t>Service_Report_Parts</a:t>
            </a:r>
            <a:r>
              <a:rPr lang="en-GB" sz="2400" dirty="0"/>
              <a:t>  </a:t>
            </a:r>
            <a:r>
              <a:rPr lang="en-US" sz="2800" b="1" dirty="0">
                <a:solidFill>
                  <a:schemeClr val="tx2">
                    <a:lumMod val="75000"/>
                  </a:schemeClr>
                </a:solidFill>
              </a:rPr>
              <a:t>JSON</a:t>
            </a:r>
            <a:endParaRPr lang="en-US" sz="2800" b="1" i="1" dirty="0">
              <a:solidFill>
                <a:schemeClr val="tx2">
                  <a:lumMod val="75000"/>
                </a:schemeClr>
              </a:solidFill>
            </a:endParaRPr>
          </a:p>
        </p:txBody>
      </p:sp>
      <p:sp>
        <p:nvSpPr>
          <p:cNvPr id="3" name="TextBox 2">
            <a:extLst>
              <a:ext uri="{FF2B5EF4-FFF2-40B4-BE49-F238E27FC236}">
                <a16:creationId xmlns:a16="http://schemas.microsoft.com/office/drawing/2014/main" id="{1E22D764-6C85-944A-9FB8-404F5847ACD0}"/>
              </a:ext>
            </a:extLst>
          </p:cNvPr>
          <p:cNvSpPr txBox="1"/>
          <p:nvPr/>
        </p:nvSpPr>
        <p:spPr>
          <a:xfrm>
            <a:off x="232139" y="628175"/>
            <a:ext cx="4677318" cy="5632311"/>
          </a:xfrm>
          <a:prstGeom prst="rect">
            <a:avLst/>
          </a:prstGeom>
          <a:noFill/>
          <a:ln>
            <a:solidFill>
              <a:schemeClr val="accent1">
                <a:shade val="95000"/>
                <a:satMod val="105000"/>
              </a:schemeClr>
            </a:solidFill>
          </a:ln>
        </p:spPr>
        <p:txBody>
          <a:bodyPr wrap="square" rtlCol="0">
            <a:spAutoFit/>
          </a:bodyPr>
          <a:lstStyle/>
          <a:p>
            <a:r>
              <a:rPr lang="en-US" sz="1200" dirty="0"/>
              <a:t>{</a:t>
            </a:r>
          </a:p>
          <a:p>
            <a:r>
              <a:rPr lang="en-US" sz="1200" dirty="0"/>
              <a:t>    "data": [</a:t>
            </a:r>
          </a:p>
          <a:p>
            <a:r>
              <a:rPr lang="en-US" sz="1200" dirty="0"/>
              <a:t>    {</a:t>
            </a:r>
          </a:p>
          <a:p>
            <a:r>
              <a:rPr lang="en-US" sz="1200" dirty="0"/>
              <a:t>        "</a:t>
            </a:r>
            <a:r>
              <a:rPr lang="en-US" sz="1200" dirty="0" err="1"/>
              <a:t>Name":"API</a:t>
            </a:r>
            <a:r>
              <a:rPr lang="en-US" sz="1200" dirty="0"/>
              <a:t> Service Report Part Number",</a:t>
            </a:r>
          </a:p>
          <a:p>
            <a:r>
              <a:rPr lang="en-US" sz="1200" dirty="0"/>
              <a:t>        "</a:t>
            </a:r>
            <a:r>
              <a:rPr lang="en-US" sz="1200" dirty="0" err="1"/>
              <a:t>Part_Number</a:t>
            </a:r>
            <a:r>
              <a:rPr lang="en-US" sz="1200" dirty="0"/>
              <a:t>": {</a:t>
            </a:r>
          </a:p>
          <a:p>
            <a:r>
              <a:rPr lang="en-US" sz="1200" dirty="0"/>
              <a:t>                            "name":"",</a:t>
            </a:r>
          </a:p>
          <a:p>
            <a:r>
              <a:rPr lang="en-US" sz="1200" dirty="0"/>
              <a:t>                            "id":"193117000000362046"</a:t>
            </a:r>
          </a:p>
          <a:p>
            <a:r>
              <a:rPr lang="en-US" sz="1200" dirty="0"/>
              <a:t>                            },</a:t>
            </a:r>
          </a:p>
          <a:p>
            <a:r>
              <a:rPr lang="en-US" sz="1200" dirty="0"/>
              <a:t>        "</a:t>
            </a:r>
            <a:r>
              <a:rPr lang="en-US" sz="1200" dirty="0" err="1"/>
              <a:t>Part_Description":"API</a:t>
            </a:r>
            <a:r>
              <a:rPr lang="en-US" sz="1200" dirty="0"/>
              <a:t> Part Description",</a:t>
            </a:r>
          </a:p>
          <a:p>
            <a:r>
              <a:rPr lang="en-US" sz="1200" dirty="0"/>
              <a:t>        "Planned_returned_Quantity":"999",</a:t>
            </a:r>
          </a:p>
          <a:p>
            <a:r>
              <a:rPr lang="en-US" sz="1200" dirty="0"/>
              <a:t>        "Actual_returned_Quantity":"111",</a:t>
            </a:r>
          </a:p>
          <a:p>
            <a:r>
              <a:rPr lang="en-US" sz="1200" dirty="0"/>
              <a:t>        "Planned_Quantity":"222",</a:t>
            </a:r>
          </a:p>
          <a:p>
            <a:r>
              <a:rPr lang="en-US" sz="1200" dirty="0"/>
              <a:t>        "Actual_Quantity":"221",</a:t>
            </a:r>
          </a:p>
          <a:p>
            <a:r>
              <a:rPr lang="en-US" sz="1200" dirty="0"/>
              <a:t>        "</a:t>
            </a:r>
            <a:r>
              <a:rPr lang="en-US" sz="1200" dirty="0" err="1"/>
              <a:t>Planned_Defect_Description":"API</a:t>
            </a:r>
            <a:r>
              <a:rPr lang="en-US" sz="1200" dirty="0"/>
              <a:t> Planned Defect Description",</a:t>
            </a:r>
          </a:p>
          <a:p>
            <a:r>
              <a:rPr lang="en-US" sz="1200" dirty="0"/>
              <a:t>        "Planned_Defect_Code":"</a:t>
            </a:r>
            <a:r>
              <a:rPr lang="en-US" sz="1200" dirty="0" err="1"/>
              <a:t>PlannedDCode</a:t>
            </a:r>
            <a:r>
              <a:rPr lang="en-US" sz="1200" dirty="0"/>
              <a:t>",</a:t>
            </a:r>
          </a:p>
          <a:p>
            <a:r>
              <a:rPr lang="en-US" sz="1200" dirty="0"/>
              <a:t>        "Defect_Code":"</a:t>
            </a:r>
            <a:r>
              <a:rPr lang="en-US" sz="1200" dirty="0" err="1"/>
              <a:t>DCode</a:t>
            </a:r>
            <a:r>
              <a:rPr lang="en-US" sz="1200" dirty="0"/>
              <a:t>",</a:t>
            </a:r>
          </a:p>
          <a:p>
            <a:r>
              <a:rPr lang="en-US" sz="1200" dirty="0"/>
              <a:t>        "</a:t>
            </a:r>
            <a:r>
              <a:rPr lang="en-US" sz="1200" dirty="0" err="1"/>
              <a:t>Description_of_Defect":"Description</a:t>
            </a:r>
            <a:r>
              <a:rPr lang="en-US" sz="1200" dirty="0"/>
              <a:t> of Defect",</a:t>
            </a:r>
          </a:p>
          <a:p>
            <a:r>
              <a:rPr lang="en-US" sz="1200" dirty="0"/>
              <a:t>        "</a:t>
            </a:r>
            <a:r>
              <a:rPr lang="en-US" sz="1200" dirty="0" err="1"/>
              <a:t>Call_Type":"Call</a:t>
            </a:r>
            <a:r>
              <a:rPr lang="en-US" sz="1200" dirty="0"/>
              <a:t> Type",</a:t>
            </a:r>
          </a:p>
          <a:p>
            <a:r>
              <a:rPr lang="en-US" sz="1200" dirty="0"/>
              <a:t>        "Owner":   {</a:t>
            </a:r>
          </a:p>
          <a:p>
            <a:r>
              <a:rPr lang="en-US" sz="1200" dirty="0"/>
              <a:t>                        "name":"",</a:t>
            </a:r>
          </a:p>
          <a:p>
            <a:r>
              <a:rPr lang="en-US" sz="1200" dirty="0"/>
              <a:t>                        "id":"193117000000161291"</a:t>
            </a:r>
          </a:p>
          <a:p>
            <a:r>
              <a:rPr lang="en-US" sz="1200" dirty="0"/>
              <a:t>                    },</a:t>
            </a:r>
          </a:p>
          <a:p>
            <a:r>
              <a:rPr lang="en-US" sz="1200" dirty="0"/>
              <a:t>        "</a:t>
            </a:r>
            <a:r>
              <a:rPr lang="en-US" sz="1200" dirty="0" err="1"/>
              <a:t>Service_Call</a:t>
            </a:r>
            <a:r>
              <a:rPr lang="en-US" sz="1200" dirty="0"/>
              <a:t>": {</a:t>
            </a:r>
          </a:p>
          <a:p>
            <a:r>
              <a:rPr lang="en-US" sz="1200" dirty="0"/>
              <a:t>                            "name":"",</a:t>
            </a:r>
          </a:p>
          <a:p>
            <a:r>
              <a:rPr lang="en-US" sz="1200" dirty="0"/>
              <a:t>                            "id":"193117000000370040"</a:t>
            </a:r>
          </a:p>
          <a:p>
            <a:r>
              <a:rPr lang="en-US" sz="1200" dirty="0"/>
              <a:t>                            }        </a:t>
            </a:r>
          </a:p>
          <a:p>
            <a:r>
              <a:rPr lang="en-US" sz="1200" dirty="0"/>
              <a:t>    }    </a:t>
            </a:r>
          </a:p>
          <a:p>
            <a:r>
              <a:rPr lang="en-US" sz="1200" dirty="0"/>
              <a:t>    ],</a:t>
            </a:r>
          </a:p>
          <a:p>
            <a:r>
              <a:rPr lang="en-US" sz="1200" dirty="0"/>
              <a:t>    "trigger":[ "workflow"]</a:t>
            </a:r>
          </a:p>
          <a:p>
            <a:r>
              <a:rPr lang="en-US" sz="1200" dirty="0"/>
              <a:t>}</a:t>
            </a:r>
          </a:p>
        </p:txBody>
      </p:sp>
    </p:spTree>
    <p:extLst>
      <p:ext uri="{BB962C8B-B14F-4D97-AF65-F5344CB8AC3E}">
        <p14:creationId xmlns:p14="http://schemas.microsoft.com/office/powerpoint/2010/main" val="688137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74371" y="104955"/>
            <a:ext cx="5704115" cy="523220"/>
          </a:xfrm>
          <a:prstGeom prst="rect">
            <a:avLst/>
          </a:prstGeom>
          <a:noFill/>
        </p:spPr>
        <p:txBody>
          <a:bodyPr wrap="square" rtlCol="0">
            <a:spAutoFit/>
          </a:bodyPr>
          <a:lstStyle/>
          <a:p>
            <a:pPr algn="ctr"/>
            <a:r>
              <a:rPr lang="en-GB" sz="2400" dirty="0" err="1"/>
              <a:t>Service_Report_Parts</a:t>
            </a:r>
            <a:r>
              <a:rPr lang="en-GB" sz="2400" dirty="0"/>
              <a:t> </a:t>
            </a:r>
            <a:r>
              <a:rPr lang="en-US" sz="2800" b="1" dirty="0" err="1">
                <a:solidFill>
                  <a:schemeClr val="tx2">
                    <a:lumMod val="75000"/>
                  </a:schemeClr>
                </a:solidFill>
              </a:rPr>
              <a:t>PostMan</a:t>
            </a:r>
            <a:endParaRPr lang="en-US" sz="2800" b="1" i="1" dirty="0">
              <a:solidFill>
                <a:schemeClr val="tx2">
                  <a:lumMod val="7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370829B1-8C9B-0D48-877B-0E104E93C3D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13526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518C96-07F5-654B-B865-5A4B787D39E2}"/>
              </a:ext>
            </a:extLst>
          </p:cNvPr>
          <p:cNvSpPr txBox="1"/>
          <p:nvPr/>
        </p:nvSpPr>
        <p:spPr>
          <a:xfrm>
            <a:off x="1752600" y="104955"/>
            <a:ext cx="6389914" cy="523220"/>
          </a:xfrm>
          <a:prstGeom prst="rect">
            <a:avLst/>
          </a:prstGeom>
          <a:noFill/>
        </p:spPr>
        <p:txBody>
          <a:bodyPr wrap="square" rtlCol="0">
            <a:spAutoFit/>
          </a:bodyPr>
          <a:lstStyle/>
          <a:p>
            <a:pPr algn="ctr"/>
            <a:r>
              <a:rPr lang="en-GB" sz="2400" dirty="0" err="1"/>
              <a:t>Service_Report_Parts</a:t>
            </a:r>
            <a:r>
              <a:rPr lang="en-GB" sz="2400" dirty="0"/>
              <a:t> </a:t>
            </a:r>
            <a:r>
              <a:rPr lang="en-US" sz="2800" b="1" dirty="0">
                <a:solidFill>
                  <a:schemeClr val="tx2">
                    <a:lumMod val="75000"/>
                  </a:schemeClr>
                </a:solidFill>
              </a:rPr>
              <a:t>Response</a:t>
            </a:r>
            <a:endParaRPr lang="en-US" sz="2800" b="1" i="1" dirty="0">
              <a:solidFill>
                <a:schemeClr val="tx2">
                  <a:lumMod val="75000"/>
                </a:schemeClr>
              </a:solidFill>
            </a:endParaRPr>
          </a:p>
        </p:txBody>
      </p:sp>
      <p:sp>
        <p:nvSpPr>
          <p:cNvPr id="5" name="TextBox 4">
            <a:extLst>
              <a:ext uri="{FF2B5EF4-FFF2-40B4-BE49-F238E27FC236}">
                <a16:creationId xmlns:a16="http://schemas.microsoft.com/office/drawing/2014/main" id="{15862818-C0F6-8848-BD28-41DECE0A3B22}"/>
              </a:ext>
            </a:extLst>
          </p:cNvPr>
          <p:cNvSpPr txBox="1"/>
          <p:nvPr/>
        </p:nvSpPr>
        <p:spPr>
          <a:xfrm>
            <a:off x="2363968" y="1099457"/>
            <a:ext cx="4931229" cy="4154984"/>
          </a:xfrm>
          <a:prstGeom prst="rect">
            <a:avLst/>
          </a:prstGeom>
          <a:noFill/>
        </p:spPr>
        <p:txBody>
          <a:bodyPr wrap="square" rtlCol="0">
            <a:spAutoFit/>
          </a:bodyPr>
          <a:lstStyle/>
          <a:p>
            <a:r>
              <a:rPr lang="en-US" sz="1200" dirty="0"/>
              <a:t>{</a:t>
            </a:r>
          </a:p>
          <a:p>
            <a:r>
              <a:rPr lang="en-US" sz="1200" dirty="0"/>
              <a:t>    "data": [</a:t>
            </a:r>
          </a:p>
          <a:p>
            <a:r>
              <a:rPr lang="en-US" sz="1200" dirty="0"/>
              <a:t>        {</a:t>
            </a:r>
          </a:p>
          <a:p>
            <a:r>
              <a:rPr lang="en-US" sz="1200" dirty="0"/>
              <a:t>            "code": "SUCCESS",</a:t>
            </a:r>
          </a:p>
          <a:p>
            <a:r>
              <a:rPr lang="en-US" sz="1200" dirty="0"/>
              <a:t>            "details": {</a:t>
            </a:r>
          </a:p>
          <a:p>
            <a:r>
              <a:rPr lang="en-US" sz="1200" dirty="0"/>
              <a:t>                "</a:t>
            </a:r>
            <a:r>
              <a:rPr lang="en-US" sz="1200" dirty="0" err="1"/>
              <a:t>Modified_Time</a:t>
            </a:r>
            <a:r>
              <a:rPr lang="en-US" sz="1200" dirty="0"/>
              <a:t>": "2019-07-17T19:29:49+01:00",</a:t>
            </a:r>
          </a:p>
          <a:p>
            <a:r>
              <a:rPr lang="en-US" sz="1200" dirty="0"/>
              <a:t>                "</a:t>
            </a:r>
            <a:r>
              <a:rPr lang="en-US" sz="1200" dirty="0" err="1"/>
              <a:t>Modified_By</a:t>
            </a:r>
            <a:r>
              <a:rPr lang="en-US" sz="1200" dirty="0"/>
              <a:t>": {</a:t>
            </a:r>
          </a:p>
          <a:p>
            <a:r>
              <a:rPr lang="en-US" sz="1200" dirty="0"/>
              <a:t>                    "name": "Helen Bradley",</a:t>
            </a:r>
          </a:p>
          <a:p>
            <a:r>
              <a:rPr lang="en-US" sz="1200" dirty="0"/>
              <a:t>                    "id": "193117000000161009"</a:t>
            </a:r>
          </a:p>
          <a:p>
            <a:r>
              <a:rPr lang="en-US" sz="1200" dirty="0"/>
              <a:t>                },</a:t>
            </a:r>
          </a:p>
          <a:p>
            <a:r>
              <a:rPr lang="en-US" sz="1200" dirty="0"/>
              <a:t>                "</a:t>
            </a:r>
            <a:r>
              <a:rPr lang="en-US" sz="1200" dirty="0" err="1"/>
              <a:t>Created_Time</a:t>
            </a:r>
            <a:r>
              <a:rPr lang="en-US" sz="1200" dirty="0"/>
              <a:t>": "2019-07-17T19:29:49+01:00",</a:t>
            </a:r>
          </a:p>
          <a:p>
            <a:r>
              <a:rPr lang="en-US" sz="1200" dirty="0"/>
              <a:t>                "id": "193117000000375003",</a:t>
            </a:r>
          </a:p>
          <a:p>
            <a:r>
              <a:rPr lang="en-US" sz="1200" dirty="0"/>
              <a:t>                "</a:t>
            </a:r>
            <a:r>
              <a:rPr lang="en-US" sz="1200" dirty="0" err="1"/>
              <a:t>Created_By</a:t>
            </a:r>
            <a:r>
              <a:rPr lang="en-US" sz="1200" dirty="0"/>
              <a:t>": {</a:t>
            </a:r>
          </a:p>
          <a:p>
            <a:r>
              <a:rPr lang="en-US" sz="1200" dirty="0"/>
              <a:t>                    "name": "Helen Bradley",</a:t>
            </a:r>
          </a:p>
          <a:p>
            <a:r>
              <a:rPr lang="en-US" sz="1200" dirty="0"/>
              <a:t>                    "id": "193117000000161009"</a:t>
            </a:r>
          </a:p>
          <a:p>
            <a:r>
              <a:rPr lang="en-US" sz="1200" dirty="0"/>
              <a:t>                }</a:t>
            </a:r>
          </a:p>
          <a:p>
            <a:r>
              <a:rPr lang="en-US" sz="1200" dirty="0"/>
              <a:t>            },</a:t>
            </a:r>
          </a:p>
          <a:p>
            <a:r>
              <a:rPr lang="en-US" sz="1200" dirty="0"/>
              <a:t>            "message": "record added",</a:t>
            </a:r>
          </a:p>
          <a:p>
            <a:r>
              <a:rPr lang="en-US" sz="1200" dirty="0"/>
              <a:t>            "status": "success"</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370378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910" y="464183"/>
            <a:ext cx="4380049" cy="523220"/>
          </a:xfrm>
          <a:prstGeom prst="rect">
            <a:avLst/>
          </a:prstGeom>
          <a:noFill/>
        </p:spPr>
        <p:txBody>
          <a:bodyPr wrap="square" rtlCol="0">
            <a:spAutoFit/>
          </a:bodyPr>
          <a:lstStyle/>
          <a:p>
            <a:pPr algn="ctr"/>
            <a:r>
              <a:rPr lang="en-US" sz="2800" b="1" dirty="0">
                <a:solidFill>
                  <a:schemeClr val="tx2">
                    <a:lumMod val="75000"/>
                  </a:schemeClr>
                </a:solidFill>
              </a:rPr>
              <a:t>General Notes</a:t>
            </a:r>
          </a:p>
        </p:txBody>
      </p:sp>
      <p:sp>
        <p:nvSpPr>
          <p:cNvPr id="4" name="TextBox 3">
            <a:extLst>
              <a:ext uri="{FF2B5EF4-FFF2-40B4-BE49-F238E27FC236}">
                <a16:creationId xmlns:a16="http://schemas.microsoft.com/office/drawing/2014/main" id="{3070C2E8-0D5D-C34B-BD45-B90049745150}"/>
              </a:ext>
            </a:extLst>
          </p:cNvPr>
          <p:cNvSpPr txBox="1"/>
          <p:nvPr/>
        </p:nvSpPr>
        <p:spPr>
          <a:xfrm>
            <a:off x="185057" y="1117323"/>
            <a:ext cx="8828314" cy="4893647"/>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chemeClr val="tx2">
                    <a:lumMod val="75000"/>
                  </a:schemeClr>
                </a:solidFill>
              </a:rPr>
              <a:t>Task Logs</a:t>
            </a:r>
          </a:p>
          <a:p>
            <a:pPr marL="742950" lvl="1" indent="-285750">
              <a:buFont typeface="Arial" panose="020B0604020202020204" pitchFamily="34" charset="0"/>
              <a:buChar char="•"/>
            </a:pPr>
            <a:r>
              <a:rPr lang="en-US" sz="1200" dirty="0">
                <a:solidFill>
                  <a:schemeClr val="tx2">
                    <a:lumMod val="75000"/>
                  </a:schemeClr>
                </a:solidFill>
              </a:rPr>
              <a:t>Task Logs will continue to be kicked off in Priority and then moved to ZCRM</a:t>
            </a:r>
          </a:p>
          <a:p>
            <a:pPr marL="742950" lvl="1" indent="-285750">
              <a:buFont typeface="Arial" panose="020B0604020202020204" pitchFamily="34" charset="0"/>
              <a:buChar char="•"/>
            </a:pPr>
            <a:r>
              <a:rPr lang="en-US" sz="1200" dirty="0">
                <a:solidFill>
                  <a:schemeClr val="tx2">
                    <a:lumMod val="75000"/>
                  </a:schemeClr>
                </a:solidFill>
              </a:rPr>
              <a:t>Task Logs/Tasks contain some literal values in the JSON</a:t>
            </a:r>
          </a:p>
          <a:p>
            <a:pPr marL="742950" lvl="1" indent="-285750">
              <a:buFont typeface="Arial" panose="020B0604020202020204" pitchFamily="34" charset="0"/>
              <a:buChar char="•"/>
            </a:pPr>
            <a:r>
              <a:rPr lang="en-US" sz="1200" dirty="0">
                <a:solidFill>
                  <a:schemeClr val="tx2">
                    <a:lumMod val="75000"/>
                  </a:schemeClr>
                </a:solidFill>
              </a:rPr>
              <a:t>When a Task Log is created in Priority, it should be flagged as “Transferred to ZCRM” and the Task Log basically closed</a:t>
            </a:r>
          </a:p>
          <a:p>
            <a:pPr marL="285750" indent="-285750">
              <a:buFont typeface="Arial" panose="020B0604020202020204" pitchFamily="34" charset="0"/>
              <a:buChar char="•"/>
            </a:pPr>
            <a:r>
              <a:rPr lang="en-US" sz="1200" dirty="0">
                <a:solidFill>
                  <a:schemeClr val="tx2">
                    <a:lumMod val="75000"/>
                  </a:schemeClr>
                </a:solidFill>
              </a:rPr>
              <a:t>API Inserts will be refused if a duplicate entry is attempted</a:t>
            </a:r>
          </a:p>
          <a:p>
            <a:pPr marL="285750" indent="-285750">
              <a:buFont typeface="Arial" panose="020B0604020202020204" pitchFamily="34" charset="0"/>
              <a:buChar char="•"/>
            </a:pPr>
            <a:r>
              <a:rPr lang="en-GB" sz="1200" dirty="0">
                <a:solidFill>
                  <a:schemeClr val="tx2">
                    <a:lumMod val="75000"/>
                  </a:schemeClr>
                </a:solidFill>
              </a:rPr>
              <a:t>Writing to the wrong module will create a (not fully populated) record if the “Name” field is incorrectly populated and no error will be returned for fields in the JSON that don’t exist!</a:t>
            </a:r>
          </a:p>
          <a:p>
            <a:pPr marL="742950" lvl="1" indent="-285750">
              <a:buFont typeface="Arial" panose="020B0604020202020204" pitchFamily="34" charset="0"/>
              <a:buChar char="•"/>
            </a:pPr>
            <a:r>
              <a:rPr lang="en-GB" sz="1200" dirty="0">
                <a:solidFill>
                  <a:schemeClr val="tx2">
                    <a:lumMod val="75000"/>
                  </a:schemeClr>
                </a:solidFill>
              </a:rPr>
              <a:t>No error is produced and a record will still be successfully added if the JSON field name does not exist in the table</a:t>
            </a:r>
          </a:p>
          <a:p>
            <a:pPr marL="285750" indent="-285750">
              <a:buFont typeface="Arial" panose="020B0604020202020204" pitchFamily="34" charset="0"/>
              <a:buChar char="•"/>
            </a:pPr>
            <a:r>
              <a:rPr lang="en-US" sz="1200" dirty="0">
                <a:solidFill>
                  <a:schemeClr val="tx2">
                    <a:lumMod val="75000"/>
                  </a:schemeClr>
                </a:solidFill>
              </a:rPr>
              <a:t>Lookups must be populated or marked as null in the JSON</a:t>
            </a:r>
          </a:p>
          <a:p>
            <a:pPr marL="742950" lvl="1" indent="-285750">
              <a:buFont typeface="Arial" panose="020B0604020202020204" pitchFamily="34" charset="0"/>
              <a:buChar char="•"/>
            </a:pPr>
            <a:r>
              <a:rPr lang="en-GB" sz="1200" dirty="0">
                <a:solidFill>
                  <a:schemeClr val="tx2">
                    <a:lumMod val="75000"/>
                  </a:schemeClr>
                </a:solidFill>
              </a:rPr>
              <a:t>Use null with this syntax if no linked/</a:t>
            </a:r>
            <a:r>
              <a:rPr lang="en-GB" sz="1200" dirty="0" err="1">
                <a:solidFill>
                  <a:schemeClr val="tx2">
                    <a:lumMod val="75000"/>
                  </a:schemeClr>
                </a:solidFill>
              </a:rPr>
              <a:t>LookedUp</a:t>
            </a:r>
            <a:r>
              <a:rPr lang="en-GB" sz="1200" dirty="0">
                <a:solidFill>
                  <a:schemeClr val="tx2">
                    <a:lumMod val="75000"/>
                  </a:schemeClr>
                </a:solidFill>
              </a:rPr>
              <a:t> record, i.e. no ID</a:t>
            </a:r>
          </a:p>
          <a:p>
            <a:pPr marL="1200150" lvl="2" indent="-285750">
              <a:buFont typeface="Arial" panose="020B0604020202020204" pitchFamily="34" charset="0"/>
              <a:buChar char="•"/>
            </a:pPr>
            <a:r>
              <a:rPr lang="en-US" sz="1200" dirty="0">
                <a:solidFill>
                  <a:schemeClr val="tx2">
                    <a:lumMod val="75000"/>
                  </a:schemeClr>
                </a:solidFill>
              </a:rPr>
              <a:t>"</a:t>
            </a:r>
            <a:r>
              <a:rPr lang="en-US" sz="1200" dirty="0" err="1">
                <a:solidFill>
                  <a:schemeClr val="tx2">
                    <a:lumMod val="75000"/>
                  </a:schemeClr>
                </a:solidFill>
              </a:rPr>
              <a:t>Billing_Customer_Name":null</a:t>
            </a:r>
            <a:r>
              <a:rPr lang="en-US" sz="1200" dirty="0">
                <a:solidFill>
                  <a:schemeClr val="tx2">
                    <a:lumMod val="75000"/>
                  </a:schemeClr>
                </a:solidFill>
              </a:rPr>
              <a:t>,</a:t>
            </a:r>
          </a:p>
          <a:p>
            <a:pPr marL="1200150" lvl="2" indent="-285750">
              <a:buFont typeface="Arial" panose="020B0604020202020204" pitchFamily="34" charset="0"/>
              <a:buChar char="•"/>
            </a:pPr>
            <a:r>
              <a:rPr lang="en-US" sz="1200" dirty="0">
                <a:solidFill>
                  <a:schemeClr val="tx2">
                    <a:lumMod val="75000"/>
                  </a:schemeClr>
                </a:solidFill>
              </a:rPr>
              <a:t>“</a:t>
            </a:r>
            <a:r>
              <a:rPr lang="en-US" sz="1200" dirty="0" err="1">
                <a:solidFill>
                  <a:schemeClr val="tx2">
                    <a:lumMod val="75000"/>
                  </a:schemeClr>
                </a:solidFill>
              </a:rPr>
              <a:t>Owner”:null</a:t>
            </a:r>
            <a:endParaRPr lang="en-US" sz="1200" dirty="0">
              <a:solidFill>
                <a:schemeClr val="tx2">
                  <a:lumMod val="75000"/>
                </a:schemeClr>
              </a:solidFill>
            </a:endParaRPr>
          </a:p>
          <a:p>
            <a:pPr marL="171450" indent="-171450">
              <a:buFont typeface="Arial" panose="020B0604020202020204" pitchFamily="34" charset="0"/>
              <a:buChar char="•"/>
            </a:pPr>
            <a:r>
              <a:rPr lang="en-US" sz="1200" dirty="0">
                <a:solidFill>
                  <a:schemeClr val="tx2">
                    <a:lumMod val="75000"/>
                  </a:schemeClr>
                </a:solidFill>
              </a:rPr>
              <a:t>API </a:t>
            </a:r>
            <a:r>
              <a:rPr lang="en-US" sz="1200" dirty="0" err="1">
                <a:solidFill>
                  <a:schemeClr val="tx2">
                    <a:lumMod val="75000"/>
                  </a:schemeClr>
                </a:solidFill>
              </a:rPr>
              <a:t>limts</a:t>
            </a:r>
            <a:endParaRPr lang="en-US" sz="1200" dirty="0">
              <a:solidFill>
                <a:schemeClr val="tx2">
                  <a:lumMod val="75000"/>
                </a:schemeClr>
              </a:solidFill>
            </a:endParaRPr>
          </a:p>
          <a:p>
            <a:pPr marL="628650" lvl="1" indent="-171450">
              <a:buFont typeface="Arial" panose="020B0604020202020204" pitchFamily="34" charset="0"/>
              <a:buChar char="•"/>
            </a:pPr>
            <a:r>
              <a:rPr lang="en-US" sz="1200" dirty="0">
                <a:solidFill>
                  <a:schemeClr val="tx2">
                    <a:lumMod val="75000"/>
                  </a:schemeClr>
                </a:solidFill>
              </a:rPr>
              <a:t>Insert/Update/</a:t>
            </a:r>
            <a:r>
              <a:rPr lang="en-US" sz="1200" dirty="0" err="1">
                <a:solidFill>
                  <a:schemeClr val="tx2">
                    <a:lumMod val="75000"/>
                  </a:schemeClr>
                </a:solidFill>
              </a:rPr>
              <a:t>Upsert</a:t>
            </a:r>
            <a:r>
              <a:rPr lang="en-US" sz="1200" dirty="0">
                <a:solidFill>
                  <a:schemeClr val="tx2">
                    <a:lumMod val="75000"/>
                  </a:schemeClr>
                </a:solidFill>
              </a:rPr>
              <a:t> – 1 Credit per 10 records</a:t>
            </a:r>
          </a:p>
          <a:p>
            <a:pPr marL="1085850" lvl="2" indent="-171450">
              <a:buFont typeface="Arial" panose="020B0604020202020204" pitchFamily="34" charset="0"/>
              <a:buChar char="•"/>
            </a:pPr>
            <a:r>
              <a:rPr lang="en-US" sz="1200" dirty="0">
                <a:solidFill>
                  <a:schemeClr val="tx2">
                    <a:lumMod val="75000"/>
                  </a:schemeClr>
                </a:solidFill>
              </a:rPr>
              <a:t>Records can be added individually and the credit is triggered after 10 “writes”</a:t>
            </a:r>
          </a:p>
          <a:p>
            <a:pPr marL="628650" lvl="1" indent="-171450">
              <a:buFont typeface="Arial" panose="020B0604020202020204" pitchFamily="34" charset="0"/>
              <a:buChar char="•"/>
            </a:pPr>
            <a:r>
              <a:rPr lang="en-US" sz="1200" dirty="0">
                <a:solidFill>
                  <a:schemeClr val="tx2">
                    <a:lumMod val="75000"/>
                  </a:schemeClr>
                </a:solidFill>
              </a:rPr>
              <a:t>Enterprise</a:t>
            </a:r>
          </a:p>
          <a:p>
            <a:pPr marL="1085850" lvl="2" indent="-171450">
              <a:buFont typeface="Arial" panose="020B0604020202020204" pitchFamily="34" charset="0"/>
              <a:buChar char="•"/>
            </a:pPr>
            <a:r>
              <a:rPr lang="en-US" sz="1200" dirty="0">
                <a:solidFill>
                  <a:schemeClr val="tx2">
                    <a:lumMod val="75000"/>
                  </a:schemeClr>
                </a:solidFill>
              </a:rPr>
              <a:t>15,000 credits</a:t>
            </a:r>
          </a:p>
          <a:p>
            <a:pPr marL="1085850" lvl="2" indent="-171450">
              <a:buFont typeface="Arial" panose="020B0604020202020204" pitchFamily="34" charset="0"/>
              <a:buChar char="•"/>
            </a:pPr>
            <a:r>
              <a:rPr lang="en-US" sz="1200" dirty="0">
                <a:solidFill>
                  <a:schemeClr val="tx2">
                    <a:lumMod val="75000"/>
                  </a:schemeClr>
                </a:solidFill>
              </a:rPr>
              <a:t>1000 per user licence</a:t>
            </a:r>
          </a:p>
          <a:p>
            <a:pPr marL="1085850" lvl="2" indent="-171450">
              <a:buFont typeface="Arial" panose="020B0604020202020204" pitchFamily="34" charset="0"/>
              <a:buChar char="•"/>
            </a:pPr>
            <a:r>
              <a:rPr lang="en-US" sz="1200" dirty="0">
                <a:solidFill>
                  <a:schemeClr val="tx2">
                    <a:lumMod val="75000"/>
                  </a:schemeClr>
                </a:solidFill>
              </a:rPr>
              <a:t>30 users = 45,000 credits = 450,000 “writes” per day</a:t>
            </a:r>
          </a:p>
          <a:p>
            <a:pPr marL="628650" lvl="1" indent="-171450">
              <a:buFont typeface="Arial" panose="020B0604020202020204" pitchFamily="34" charset="0"/>
              <a:buChar char="•"/>
            </a:pPr>
            <a:r>
              <a:rPr lang="en-US" sz="1200" dirty="0">
                <a:solidFill>
                  <a:schemeClr val="tx2">
                    <a:lumMod val="75000"/>
                  </a:schemeClr>
                </a:solidFill>
              </a:rPr>
              <a:t>Bulk write</a:t>
            </a:r>
          </a:p>
          <a:p>
            <a:pPr marL="1085850" lvl="2" indent="-171450">
              <a:buFont typeface="Arial" panose="020B0604020202020204" pitchFamily="34" charset="0"/>
              <a:buChar char="•"/>
            </a:pPr>
            <a:r>
              <a:rPr lang="en-US" sz="1200" dirty="0">
                <a:solidFill>
                  <a:schemeClr val="tx2">
                    <a:lumMod val="75000"/>
                  </a:schemeClr>
                </a:solidFill>
              </a:rPr>
              <a:t>25000 records – 500 credits (rather than 2500) </a:t>
            </a:r>
          </a:p>
          <a:p>
            <a:pPr marL="171450" indent="-171450">
              <a:buFont typeface="Arial" panose="020B0604020202020204" pitchFamily="34" charset="0"/>
              <a:buChar char="•"/>
            </a:pPr>
            <a:r>
              <a:rPr lang="en-US" sz="1200" dirty="0">
                <a:solidFill>
                  <a:schemeClr val="tx2">
                    <a:lumMod val="75000"/>
                  </a:schemeClr>
                </a:solidFill>
              </a:rPr>
              <a:t>Response Structure section in </a:t>
            </a:r>
            <a:r>
              <a:rPr lang="en-GB" sz="1200" dirty="0">
                <a:solidFill>
                  <a:schemeClr val="tx2">
                    <a:lumMod val="75000"/>
                  </a:schemeClr>
                </a:solidFill>
                <a:hlinkClick r:id="rId2">
                  <a:extLst>
                    <a:ext uri="{A12FA001-AC4F-418D-AE19-62706E023703}">
                      <ahyp:hlinkClr xmlns:ahyp="http://schemas.microsoft.com/office/drawing/2018/hyperlinkcolor" val="tx"/>
                    </a:ext>
                  </a:extLst>
                </a:hlinkClick>
              </a:rPr>
              <a:t>https://www.zoho.com/crm/developer/docs/api/overview.html</a:t>
            </a:r>
            <a:r>
              <a:rPr lang="en-GB" sz="1200" dirty="0">
                <a:solidFill>
                  <a:schemeClr val="tx2">
                    <a:lumMod val="75000"/>
                  </a:schemeClr>
                </a:solidFill>
              </a:rPr>
              <a:t> gives more detail of the module fields</a:t>
            </a:r>
          </a:p>
          <a:p>
            <a:pPr marL="171450" indent="-171450">
              <a:buFont typeface="Arial" panose="020B0604020202020204" pitchFamily="34" charset="0"/>
              <a:buChar char="•"/>
            </a:pPr>
            <a:r>
              <a:rPr lang="en-GB" sz="1200" dirty="0">
                <a:solidFill>
                  <a:schemeClr val="tx2">
                    <a:lumMod val="75000"/>
                  </a:schemeClr>
                </a:solidFill>
              </a:rPr>
              <a:t>A unique identifier is required and must be provided per priority record</a:t>
            </a:r>
          </a:p>
          <a:p>
            <a:pPr marL="171450" indent="-171450">
              <a:buFont typeface="Arial" panose="020B0604020202020204" pitchFamily="34" charset="0"/>
              <a:buChar char="•"/>
            </a:pPr>
            <a:r>
              <a:rPr lang="en-GB" sz="1200" dirty="0">
                <a:solidFill>
                  <a:schemeClr val="tx2">
                    <a:lumMod val="75000"/>
                  </a:schemeClr>
                </a:solidFill>
              </a:rPr>
              <a:t>All the JSON examples currently have “Workflow” in the Trigger section </a:t>
            </a:r>
            <a:r>
              <a:rPr lang="en-US" sz="1200" b="1" dirty="0">
                <a:solidFill>
                  <a:schemeClr val="tx2">
                    <a:lumMod val="75000"/>
                  </a:schemeClr>
                </a:solidFill>
              </a:rPr>
              <a:t>"trigger":[ "workflow"] </a:t>
            </a:r>
            <a:r>
              <a:rPr lang="en-US" sz="1200" dirty="0">
                <a:solidFill>
                  <a:schemeClr val="tx2">
                    <a:lumMod val="75000"/>
                  </a:schemeClr>
                </a:solidFill>
              </a:rPr>
              <a:t>this means that workflows will be triggered on API Insert/Update.</a:t>
            </a:r>
          </a:p>
          <a:p>
            <a:pPr marL="628650" lvl="1" indent="-171450">
              <a:buFont typeface="Arial" panose="020B0604020202020204" pitchFamily="34" charset="0"/>
              <a:buChar char="•"/>
            </a:pPr>
            <a:r>
              <a:rPr lang="en-US" sz="1200" dirty="0">
                <a:solidFill>
                  <a:schemeClr val="tx2">
                    <a:lumMod val="75000"/>
                  </a:schemeClr>
                </a:solidFill>
              </a:rPr>
              <a:t>As we move nearer to operational use, the trigger section will morph as appropriate, so expect some changes </a:t>
            </a:r>
            <a:r>
              <a:rPr lang="en-US" sz="1200" dirty="0">
                <a:solidFill>
                  <a:schemeClr val="tx2">
                    <a:lumMod val="75000"/>
                  </a:schemeClr>
                </a:solidFill>
                <a:sym typeface="Wingdings" pitchFamily="2" charset="2"/>
              </a:rPr>
              <a:t></a:t>
            </a:r>
            <a:endParaRPr lang="en-US" sz="1200" dirty="0">
              <a:solidFill>
                <a:schemeClr val="tx2">
                  <a:lumMod val="75000"/>
                </a:schemeClr>
              </a:solidFill>
            </a:endParaRPr>
          </a:p>
        </p:txBody>
      </p:sp>
    </p:spTree>
    <p:extLst>
      <p:ext uri="{BB962C8B-B14F-4D97-AF65-F5344CB8AC3E}">
        <p14:creationId xmlns:p14="http://schemas.microsoft.com/office/powerpoint/2010/main" val="3184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941010-7A0D-C64D-A96D-0895059E0F1B}"/>
              </a:ext>
            </a:extLst>
          </p:cNvPr>
          <p:cNvGraphicFramePr>
            <a:graphicFrameLocks noGrp="1"/>
          </p:cNvGraphicFramePr>
          <p:nvPr>
            <p:extLst>
              <p:ext uri="{D42A27DB-BD31-4B8C-83A1-F6EECF244321}">
                <p14:modId xmlns:p14="http://schemas.microsoft.com/office/powerpoint/2010/main" val="4102868595"/>
              </p:ext>
            </p:extLst>
          </p:nvPr>
        </p:nvGraphicFramePr>
        <p:xfrm>
          <a:off x="576943" y="1397000"/>
          <a:ext cx="8240486" cy="5222240"/>
        </p:xfrm>
        <a:graphic>
          <a:graphicData uri="http://schemas.openxmlformats.org/drawingml/2006/table">
            <a:tbl>
              <a:tblPr firstRow="1" bandRow="1">
                <a:tableStyleId>{5C22544A-7EE6-4342-B048-85BDC9FD1C3A}</a:tableStyleId>
              </a:tblPr>
              <a:tblGrid>
                <a:gridCol w="4120243">
                  <a:extLst>
                    <a:ext uri="{9D8B030D-6E8A-4147-A177-3AD203B41FA5}">
                      <a16:colId xmlns:a16="http://schemas.microsoft.com/office/drawing/2014/main" val="2367698652"/>
                    </a:ext>
                  </a:extLst>
                </a:gridCol>
                <a:gridCol w="4120243">
                  <a:extLst>
                    <a:ext uri="{9D8B030D-6E8A-4147-A177-3AD203B41FA5}">
                      <a16:colId xmlns:a16="http://schemas.microsoft.com/office/drawing/2014/main" val="3860908982"/>
                    </a:ext>
                  </a:extLst>
                </a:gridCol>
              </a:tblGrid>
              <a:tr h="370840">
                <a:tc>
                  <a:txBody>
                    <a:bodyPr/>
                    <a:lstStyle/>
                    <a:p>
                      <a:r>
                        <a:rPr lang="en-US" dirty="0"/>
                        <a:t>Method</a:t>
                      </a:r>
                    </a:p>
                  </a:txBody>
                  <a:tcPr/>
                </a:tc>
                <a:tc>
                  <a:txBody>
                    <a:bodyPr/>
                    <a:lstStyle/>
                    <a:p>
                      <a:r>
                        <a:rPr lang="en-US" dirty="0"/>
                        <a:t>Link</a:t>
                      </a:r>
                    </a:p>
                  </a:txBody>
                  <a:tcPr/>
                </a:tc>
                <a:extLst>
                  <a:ext uri="{0D108BD9-81ED-4DB2-BD59-A6C34878D82A}">
                    <a16:rowId xmlns:a16="http://schemas.microsoft.com/office/drawing/2014/main" val="2848736519"/>
                  </a:ext>
                </a:extLst>
              </a:tr>
              <a:tr h="370840">
                <a:tc>
                  <a:txBody>
                    <a:bodyPr/>
                    <a:lstStyle/>
                    <a:p>
                      <a:r>
                        <a:rPr lang="en-US" dirty="0"/>
                        <a:t>OAUTH2 Process overview</a:t>
                      </a:r>
                    </a:p>
                  </a:txBody>
                  <a:tcPr/>
                </a:tc>
                <a:tc>
                  <a:txBody>
                    <a:bodyPr/>
                    <a:lstStyle/>
                    <a:p>
                      <a:r>
                        <a:rPr lang="en-GB" dirty="0">
                          <a:hlinkClick r:id="rId2"/>
                        </a:rPr>
                        <a:t>https://www.zoho.com/crm/developer/docs/api/oauth-overview.html</a:t>
                      </a:r>
                      <a:endParaRPr lang="en-US" dirty="0"/>
                    </a:p>
                  </a:txBody>
                  <a:tcPr/>
                </a:tc>
                <a:extLst>
                  <a:ext uri="{0D108BD9-81ED-4DB2-BD59-A6C34878D82A}">
                    <a16:rowId xmlns:a16="http://schemas.microsoft.com/office/drawing/2014/main" val="2117294048"/>
                  </a:ext>
                </a:extLst>
              </a:tr>
              <a:tr h="370840">
                <a:tc>
                  <a:txBody>
                    <a:bodyPr/>
                    <a:lstStyle/>
                    <a:p>
                      <a:r>
                        <a:rPr lang="en-US" dirty="0"/>
                        <a:t>OAuth2 Step by Step and Token Refresh</a:t>
                      </a:r>
                    </a:p>
                  </a:txBody>
                  <a:tcPr/>
                </a:tc>
                <a:tc>
                  <a:txBody>
                    <a:bodyPr/>
                    <a:lstStyle/>
                    <a:p>
                      <a:r>
                        <a:rPr lang="en-GB" dirty="0">
                          <a:hlinkClick r:id="rId3"/>
                        </a:rPr>
                        <a:t>https://www.zoho.com/crm/developer/docs/api/register-client.html</a:t>
                      </a:r>
                      <a:endParaRPr lang="en-US" dirty="0"/>
                    </a:p>
                  </a:txBody>
                  <a:tcPr/>
                </a:tc>
                <a:extLst>
                  <a:ext uri="{0D108BD9-81ED-4DB2-BD59-A6C34878D82A}">
                    <a16:rowId xmlns:a16="http://schemas.microsoft.com/office/drawing/2014/main" val="481197555"/>
                  </a:ext>
                </a:extLst>
              </a:tr>
              <a:tr h="370840">
                <a:tc>
                  <a:txBody>
                    <a:bodyPr/>
                    <a:lstStyle/>
                    <a:p>
                      <a:r>
                        <a:rPr lang="en-US" dirty="0"/>
                        <a:t>Insert Record</a:t>
                      </a:r>
                    </a:p>
                  </a:txBody>
                  <a:tcPr/>
                </a:tc>
                <a:tc>
                  <a:txBody>
                    <a:bodyPr/>
                    <a:lstStyle/>
                    <a:p>
                      <a:r>
                        <a:rPr lang="en-GB" dirty="0">
                          <a:hlinkClick r:id="rId4"/>
                        </a:rPr>
                        <a:t>https://www.zoho.com/crm/developer/docs/api/insert-records.html</a:t>
                      </a:r>
                      <a:endParaRPr lang="en-US" dirty="0"/>
                    </a:p>
                  </a:txBody>
                  <a:tcPr/>
                </a:tc>
                <a:extLst>
                  <a:ext uri="{0D108BD9-81ED-4DB2-BD59-A6C34878D82A}">
                    <a16:rowId xmlns:a16="http://schemas.microsoft.com/office/drawing/2014/main" val="1253088075"/>
                  </a:ext>
                </a:extLst>
              </a:tr>
              <a:tr h="370840">
                <a:tc>
                  <a:txBody>
                    <a:bodyPr/>
                    <a:lstStyle/>
                    <a:p>
                      <a:r>
                        <a:rPr lang="en-US" dirty="0"/>
                        <a:t>Update (a specific) Record</a:t>
                      </a:r>
                    </a:p>
                  </a:txBody>
                  <a:tcPr/>
                </a:tc>
                <a:tc>
                  <a:txBody>
                    <a:bodyPr/>
                    <a:lstStyle/>
                    <a:p>
                      <a:r>
                        <a:rPr lang="en-GB" dirty="0">
                          <a:hlinkClick r:id="rId5"/>
                        </a:rPr>
                        <a:t>https://www.zoho.com/crm/developer/docs/api/update-specific-record.html</a:t>
                      </a:r>
                      <a:endParaRPr lang="en-US" dirty="0"/>
                    </a:p>
                  </a:txBody>
                  <a:tcPr/>
                </a:tc>
                <a:extLst>
                  <a:ext uri="{0D108BD9-81ED-4DB2-BD59-A6C34878D82A}">
                    <a16:rowId xmlns:a16="http://schemas.microsoft.com/office/drawing/2014/main" val="3088835866"/>
                  </a:ext>
                </a:extLst>
              </a:tr>
              <a:tr h="370840">
                <a:tc>
                  <a:txBody>
                    <a:bodyPr/>
                    <a:lstStyle/>
                    <a:p>
                      <a:r>
                        <a:rPr lang="en-US" dirty="0"/>
                        <a:t>Get a specific Record</a:t>
                      </a:r>
                    </a:p>
                  </a:txBody>
                  <a:tcPr/>
                </a:tc>
                <a:tc>
                  <a:txBody>
                    <a:bodyPr/>
                    <a:lstStyle/>
                    <a:p>
                      <a:r>
                        <a:rPr lang="en-GB" dirty="0">
                          <a:hlinkClick r:id="rId6"/>
                        </a:rPr>
                        <a:t>https://www.zoho.com/crm/developer/docs/api/get-specific-record.html</a:t>
                      </a:r>
                      <a:endParaRPr lang="en-US" dirty="0"/>
                    </a:p>
                  </a:txBody>
                  <a:tcPr/>
                </a:tc>
                <a:extLst>
                  <a:ext uri="{0D108BD9-81ED-4DB2-BD59-A6C34878D82A}">
                    <a16:rowId xmlns:a16="http://schemas.microsoft.com/office/drawing/2014/main" val="2344375687"/>
                  </a:ext>
                </a:extLst>
              </a:tr>
              <a:tr h="370840">
                <a:tc>
                  <a:txBody>
                    <a:bodyPr/>
                    <a:lstStyle/>
                    <a:p>
                      <a:r>
                        <a:rPr lang="en-US" dirty="0"/>
                        <a:t>Search Records</a:t>
                      </a:r>
                    </a:p>
                  </a:txBody>
                  <a:tcPr/>
                </a:tc>
                <a:tc>
                  <a:txBody>
                    <a:bodyPr/>
                    <a:lstStyle/>
                    <a:p>
                      <a:r>
                        <a:rPr lang="en-GB" dirty="0">
                          <a:hlinkClick r:id="rId7"/>
                        </a:rPr>
                        <a:t>https://www.zoho.com/crm/developer/docs/api/search-records.html</a:t>
                      </a:r>
                      <a:endParaRPr lang="en-US" dirty="0"/>
                    </a:p>
                  </a:txBody>
                  <a:tcPr/>
                </a:tc>
                <a:extLst>
                  <a:ext uri="{0D108BD9-81ED-4DB2-BD59-A6C34878D82A}">
                    <a16:rowId xmlns:a16="http://schemas.microsoft.com/office/drawing/2014/main" val="1407701"/>
                  </a:ext>
                </a:extLst>
              </a:tr>
              <a:tr h="370840">
                <a:tc>
                  <a:txBody>
                    <a:bodyPr/>
                    <a:lstStyle/>
                    <a:p>
                      <a:r>
                        <a:rPr lang="en-US" dirty="0"/>
                        <a:t>API overview and all relevant sections</a:t>
                      </a:r>
                    </a:p>
                  </a:txBody>
                  <a:tcPr/>
                </a:tc>
                <a:tc>
                  <a:txBody>
                    <a:bodyPr/>
                    <a:lstStyle/>
                    <a:p>
                      <a:r>
                        <a:rPr lang="en-GB" dirty="0">
                          <a:hlinkClick r:id="rId8"/>
                        </a:rPr>
                        <a:t>https://www.zoho.com/crm/developer/docs/api/overview.html</a:t>
                      </a:r>
                      <a:endParaRPr lang="en-US" dirty="0"/>
                    </a:p>
                  </a:txBody>
                  <a:tcPr/>
                </a:tc>
                <a:extLst>
                  <a:ext uri="{0D108BD9-81ED-4DB2-BD59-A6C34878D82A}">
                    <a16:rowId xmlns:a16="http://schemas.microsoft.com/office/drawing/2014/main" val="47623637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948886994"/>
                  </a:ext>
                </a:extLst>
              </a:tr>
            </a:tbl>
          </a:graphicData>
        </a:graphic>
      </p:graphicFrame>
      <p:sp>
        <p:nvSpPr>
          <p:cNvPr id="3" name="TextBox 2">
            <a:extLst>
              <a:ext uri="{FF2B5EF4-FFF2-40B4-BE49-F238E27FC236}">
                <a16:creationId xmlns:a16="http://schemas.microsoft.com/office/drawing/2014/main" id="{D2DE24A1-3D7B-D842-A5FF-4F545D15FB95}"/>
              </a:ext>
            </a:extLst>
          </p:cNvPr>
          <p:cNvSpPr txBox="1"/>
          <p:nvPr/>
        </p:nvSpPr>
        <p:spPr>
          <a:xfrm>
            <a:off x="3037114" y="348343"/>
            <a:ext cx="3853543" cy="369332"/>
          </a:xfrm>
          <a:prstGeom prst="rect">
            <a:avLst/>
          </a:prstGeom>
          <a:noFill/>
        </p:spPr>
        <p:txBody>
          <a:bodyPr wrap="square" rtlCol="0">
            <a:spAutoFit/>
          </a:bodyPr>
          <a:lstStyle/>
          <a:p>
            <a:pPr algn="ctr"/>
            <a:r>
              <a:rPr lang="en-US" dirty="0"/>
              <a:t>ZCRM </a:t>
            </a:r>
            <a:r>
              <a:rPr lang="en-US" dirty="0" err="1"/>
              <a:t>Api</a:t>
            </a:r>
            <a:r>
              <a:rPr lang="en-US" dirty="0"/>
              <a:t> Methods</a:t>
            </a:r>
          </a:p>
        </p:txBody>
      </p:sp>
    </p:spTree>
    <p:extLst>
      <p:ext uri="{BB962C8B-B14F-4D97-AF65-F5344CB8AC3E}">
        <p14:creationId xmlns:p14="http://schemas.microsoft.com/office/powerpoint/2010/main" val="290220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36499</TotalTime>
  <Words>6752</Words>
  <Application>Microsoft Macintosh PowerPoint</Application>
  <PresentationFormat>On-screen Show (4:3)</PresentationFormat>
  <Paragraphs>1113</Paragraphs>
  <Slides>73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Little Blue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Phil Westerby-Jones</dc:creator>
  <cp:lastModifiedBy>Phil Westerby-Jones</cp:lastModifiedBy>
  <cp:revision>173</cp:revision>
  <dcterms:created xsi:type="dcterms:W3CDTF">2013-12-16T14:52:19Z</dcterms:created>
  <dcterms:modified xsi:type="dcterms:W3CDTF">2019-07-23T12:38:34Z</dcterms:modified>
</cp:coreProperties>
</file>